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16" r:id="rId2"/>
    <p:sldId id="392" r:id="rId3"/>
    <p:sldId id="393" r:id="rId4"/>
    <p:sldId id="395" r:id="rId5"/>
    <p:sldId id="394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2" r:id="rId22"/>
    <p:sldId id="411" r:id="rId23"/>
    <p:sldId id="413" r:id="rId24"/>
    <p:sldId id="414" r:id="rId25"/>
    <p:sldId id="415" r:id="rId26"/>
    <p:sldId id="345" r:id="rId2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ir Asiskovich" initials="MA" lastIdx="12" clrIdx="0"/>
  <p:cmAuthor id="1" name="Oren Drori" initials="OD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9AD8"/>
    <a:srgbClr val="0097D0"/>
    <a:srgbClr val="FFFFFF"/>
    <a:srgbClr val="4BC3FF"/>
    <a:srgbClr val="FF8F8F"/>
    <a:srgbClr val="FFE07D"/>
    <a:srgbClr val="F5AD25"/>
    <a:srgbClr val="EA6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83538" autoAdjust="0"/>
  </p:normalViewPr>
  <p:slideViewPr>
    <p:cSldViewPr>
      <p:cViewPr varScale="1">
        <p:scale>
          <a:sx n="113" d="100"/>
          <a:sy n="113" d="100"/>
        </p:scale>
        <p:origin x="475" y="77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12"/>
    </p:cViewPr>
  </p:sorterViewPr>
  <p:notesViewPr>
    <p:cSldViewPr>
      <p:cViewPr varScale="1">
        <p:scale>
          <a:sx n="55" d="100"/>
          <a:sy n="55" d="100"/>
        </p:scale>
        <p:origin x="288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782E6-B906-4446-BBF1-B65FBE32E466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29D64-4C35-4A78-A8D1-EC1A8A964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5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BE8B65A-2D3E-4436-BC22-ECCCEC12CA3F}" type="datetimeFigureOut">
              <a:rPr lang="he-IL" smtClean="0"/>
              <a:t>כ"ו/תשרי/תש"פ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9DD6E90-A4E6-4695-9860-169ED2E001D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89908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r" defTabSz="685800" rtl="1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6464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8813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9508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6596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2366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8489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8735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6502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4958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5782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3762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17069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5568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93380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86466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481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36567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Presentation</a:t>
            </a:r>
            <a:r>
              <a:rPr lang="en-US" baseline="0" dirty="0"/>
              <a:t> type: </a:t>
            </a:r>
          </a:p>
          <a:p>
            <a:pPr algn="l" rtl="0"/>
            <a:r>
              <a:rPr lang="en-US" dirty="0"/>
              <a:t>English</a:t>
            </a:r>
            <a:r>
              <a:rPr lang="en-US" baseline="0" dirty="0"/>
              <a:t> left to right default (prepare in PPT with no Hebrew) – verify in content pages, new table, new shape, new text box</a:t>
            </a:r>
          </a:p>
          <a:p>
            <a:pPr algn="l" rtl="0"/>
            <a:r>
              <a:rPr lang="en-US" baseline="0" dirty="0"/>
              <a:t>16:9  slide layout</a:t>
            </a:r>
          </a:p>
          <a:p>
            <a:pPr algn="l" rtl="0"/>
            <a:endParaRPr lang="en-US" baseline="0" dirty="0"/>
          </a:p>
          <a:p>
            <a:pPr algn="l" rtl="0"/>
            <a:r>
              <a:rPr lang="en-US" baseline="0" dirty="0"/>
              <a:t>Cover page – more minimalistic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2106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4294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0018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6128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6327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7888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1675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General</a:t>
            </a:r>
            <a:r>
              <a:rPr lang="en-US" baseline="0" dirty="0"/>
              <a:t> content slide:</a:t>
            </a:r>
          </a:p>
          <a:p>
            <a:pPr algn="l" rtl="0"/>
            <a:r>
              <a:rPr lang="en-US" baseline="0" dirty="0"/>
              <a:t>1 header (fonts: small caps)</a:t>
            </a:r>
          </a:p>
          <a:p>
            <a:pPr algn="l" rtl="0"/>
            <a:r>
              <a:rPr lang="en-US" baseline="0" dirty="0"/>
              <a:t>Text – </a:t>
            </a:r>
          </a:p>
          <a:p>
            <a:pPr algn="l" rtl="0"/>
            <a:r>
              <a:rPr lang="en-US" baseline="0" dirty="0"/>
              <a:t>Level 1 bullet – blue</a:t>
            </a:r>
          </a:p>
          <a:p>
            <a:pPr algn="l" rtl="0"/>
            <a:r>
              <a:rPr lang="en-US" baseline="0" dirty="0"/>
              <a:t>Level 2 bullet – grey, do not decrease font in level 2 bullet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6E90-A4E6-4695-9860-169ED2E001DD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71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23929" y="2787774"/>
            <a:ext cx="5040560" cy="48605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300" b="1"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3929" y="3273828"/>
            <a:ext cx="5040560" cy="378042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F54E7-FC16-4B67-B2BF-DFE66568DF78}" type="datetime1">
              <a:rPr lang="en-US" altLang="zh-CN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2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779662"/>
            <a:ext cx="82296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C93C7-E4C7-4049-9E76-584BED6E29F8}" type="datetime1">
              <a:rPr lang="en-US" altLang="zh-CN" smtClean="0"/>
              <a:t>10/25/2019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6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76975"/>
            <a:ext cx="8640960" cy="4320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9622"/>
            <a:ext cx="8640960" cy="3240360"/>
          </a:xfrm>
        </p:spPr>
        <p:txBody>
          <a:bodyPr/>
          <a:lstStyle>
            <a:lvl1pPr marL="257175" indent="-257175">
              <a:lnSpc>
                <a:spcPts val="1950"/>
              </a:lnSpc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270000" indent="-214313">
              <a:buSzPct val="70000"/>
              <a:buFont typeface="Arial"/>
              <a:buChar char="•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0400" y="4869656"/>
            <a:ext cx="2133600" cy="273844"/>
          </a:xfrm>
        </p:spPr>
        <p:txBody>
          <a:bodyPr/>
          <a:lstStyle/>
          <a:p>
            <a:fld id="{51C46BBF-1DCA-4F41-834B-8089F60B677E}" type="datetime1">
              <a:rPr lang="en-US" altLang="zh-CN" smtClean="0"/>
              <a:t>10/25/2019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4803998"/>
            <a:ext cx="3203848" cy="273844"/>
          </a:xfrm>
        </p:spPr>
        <p:txBody>
          <a:bodyPr/>
          <a:lstStyle>
            <a:lvl1pPr algn="l">
              <a:defRPr sz="120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第</a:t>
            </a:r>
            <a:fld id="{3079C3BD-C40E-48A4-A257-09951898C22D}" type="slidenum">
              <a:rPr lang="en-US" smtClean="0"/>
              <a:pPr/>
              <a:t>‹#›</a:t>
            </a:fld>
            <a:r>
              <a:rPr lang="zh-CN" altLang="en-US" dirty="0"/>
              <a:t>页  </a:t>
            </a:r>
            <a:r>
              <a:rPr lang="en-US" altLang="zh-CN" sz="800" dirty="0"/>
              <a:t>Afimilk Confidential </a:t>
            </a:r>
            <a:r>
              <a:rPr lang="zh-CN" altLang="en-US" sz="800" dirty="0"/>
              <a:t>阿菲金内部文件</a:t>
            </a:r>
            <a:endParaRPr lang="en-US" sz="80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61864" y="1009023"/>
            <a:ext cx="8630616" cy="324036"/>
          </a:xfrm>
        </p:spPr>
        <p:txBody>
          <a:bodyPr>
            <a:noAutofit/>
          </a:bodyPr>
          <a:lstStyle>
            <a:lvl1pPr marL="0" indent="0" algn="l">
              <a:lnSpc>
                <a:spcPts val="2175"/>
              </a:lnSpc>
              <a:buNone/>
              <a:defRPr sz="240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2559669-B62B-4289-B23F-6B85D695160F}"/>
              </a:ext>
            </a:extLst>
          </p:cNvPr>
          <p:cNvSpPr/>
          <p:nvPr userDrawn="1"/>
        </p:nvSpPr>
        <p:spPr>
          <a:xfrm>
            <a:off x="2987824" y="207063"/>
            <a:ext cx="33746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cap="small" dirty="0">
                <a:solidFill>
                  <a:schemeClr val="tx1"/>
                </a:solidFill>
              </a:rPr>
              <a:t>AFIMILK </a:t>
            </a:r>
            <a:r>
              <a:rPr lang="en-US" altLang="zh-CN" sz="1400" cap="small" dirty="0">
                <a:solidFill>
                  <a:srgbClr val="0070C0"/>
                </a:solidFill>
              </a:rPr>
              <a:t>MPC</a:t>
            </a:r>
            <a:r>
              <a:rPr lang="zh-CN" altLang="en-US" sz="1400" cap="small" dirty="0">
                <a:solidFill>
                  <a:schemeClr val="tx1"/>
                </a:solidFill>
              </a:rPr>
              <a:t>参数设置及功能介绍</a:t>
            </a:r>
            <a:r>
              <a:rPr lang="en-US" altLang="zh-CN" sz="1400" cap="small" dirty="0">
                <a:solidFill>
                  <a:schemeClr val="tx1"/>
                </a:solidFill>
              </a:rPr>
              <a:t>-</a:t>
            </a:r>
            <a:r>
              <a:rPr lang="zh-CN" altLang="en-US" sz="1400" cap="small" dirty="0">
                <a:solidFill>
                  <a:schemeClr val="tx1"/>
                </a:solidFill>
              </a:rPr>
              <a:t>基础篇</a:t>
            </a:r>
            <a:endParaRPr lang="he-IL" altLang="zh-CN" sz="1400" cap="sm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6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55526"/>
            <a:ext cx="8640960" cy="4320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9582"/>
            <a:ext cx="3240360" cy="3672408"/>
          </a:xfrm>
        </p:spPr>
        <p:txBody>
          <a:bodyPr/>
          <a:lstStyle>
            <a:lvl1pPr marL="257175" indent="-257175">
              <a:lnSpc>
                <a:spcPts val="1950"/>
              </a:lnSpc>
              <a:buFont typeface="Arial"/>
              <a:buChar char="•"/>
              <a:defRPr sz="20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289F2DDB-FEF9-4232-9D07-E58CD04ADB68}" type="datetime1">
              <a:rPr lang="en-US" altLang="zh-CN" smtClean="0"/>
              <a:t>10/25/2019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635896" y="1059582"/>
            <a:ext cx="5256584" cy="3672408"/>
          </a:xfrm>
        </p:spPr>
        <p:txBody>
          <a:bodyPr/>
          <a:lstStyle>
            <a:lvl1pPr marL="285750" indent="-285750">
              <a:lnSpc>
                <a:spcPts val="1950"/>
              </a:lnSpc>
              <a:buFont typeface="Arial"/>
              <a:buChar char="•"/>
              <a:defRPr sz="20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235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55526"/>
            <a:ext cx="8640960" cy="4320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7D4A2E8F-35DB-422A-91A4-2B9299E06630}" type="datetime1">
              <a:rPr lang="en-US" altLang="zh-CN" smtClean="0"/>
              <a:t>10/25/2019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51520" y="1059582"/>
            <a:ext cx="8640960" cy="3672408"/>
          </a:xfrm>
        </p:spPr>
        <p:txBody>
          <a:bodyPr/>
          <a:lstStyle>
            <a:lvl1pPr marL="285750" indent="-285750">
              <a:lnSpc>
                <a:spcPts val="1950"/>
              </a:lnSpc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4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B3422844-461A-4E4E-B85C-D0B7E519ECB3}" type="datetime1">
              <a:rPr lang="en-US" altLang="zh-CN" smtClean="0"/>
              <a:t>10/25/2019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51520" y="555526"/>
            <a:ext cx="8640960" cy="4176464"/>
          </a:xfrm>
        </p:spPr>
        <p:txBody>
          <a:bodyPr/>
          <a:lstStyle>
            <a:lvl1pPr marL="285750" indent="-285750">
              <a:lnSpc>
                <a:spcPts val="1950"/>
              </a:lnSpc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270000">
              <a:buSzPct val="70000"/>
              <a:defRPr sz="17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5997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1520" y="555526"/>
            <a:ext cx="8640960" cy="43204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529E5498-82C6-4106-AE8E-D1467582EFCE}" type="datetime1">
              <a:rPr lang="en-US" altLang="zh-CN" smtClean="0"/>
              <a:t>10/25/2019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51520" y="4767264"/>
            <a:ext cx="2133600" cy="273844"/>
          </a:xfrm>
        </p:spPr>
        <p:txBody>
          <a:bodyPr/>
          <a:lstStyle/>
          <a:p>
            <a:fld id="{F0BAA272-F5B1-42D1-9BAA-0E06334DB76F}" type="datetime1">
              <a:rPr lang="en-US" altLang="zh-CN" smtClean="0"/>
              <a:t>10/25/2019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8880" y="4767264"/>
            <a:ext cx="2133600" cy="273844"/>
          </a:xfrm>
        </p:spPr>
        <p:txBody>
          <a:bodyPr/>
          <a:lstStyle/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6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C646B-DE26-4662-844A-E7A59B72FEBD}" type="datetime1">
              <a:rPr lang="en-US" altLang="zh-CN" smtClean="0"/>
              <a:t>10/25/2019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9C3BD-C40E-48A4-A257-09951898C22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C61724D-B4F9-4189-B542-26A0B30A3C64}"/>
              </a:ext>
            </a:extLst>
          </p:cNvPr>
          <p:cNvSpPr txBox="1">
            <a:spLocks/>
          </p:cNvSpPr>
          <p:nvPr userDrawn="1"/>
        </p:nvSpPr>
        <p:spPr>
          <a:xfrm>
            <a:off x="179512" y="123478"/>
            <a:ext cx="7056784" cy="43120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400" b="1" dirty="0">
                <a:solidFill>
                  <a:srgbClr val="0097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滴滴见真知   步步显灼见</a:t>
            </a:r>
            <a:endParaRPr lang="en-US" sz="1400" b="1" dirty="0">
              <a:solidFill>
                <a:srgbClr val="0097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034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54" r:id="rId7"/>
    <p:sldLayoutId id="214748365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spcBef>
          <a:spcPct val="0"/>
        </a:spcBef>
        <a:buNone/>
        <a:defRPr sz="1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1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80CDA1-04E4-4399-BB29-8DD1902B3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6" descr="图片包含 室内, 狗, 站, 棕色&#10;&#10;描述已自动生成">
            <a:extLst>
              <a:ext uri="{FF2B5EF4-FFF2-40B4-BE49-F238E27FC236}">
                <a16:creationId xmlns:a16="http://schemas.microsoft.com/office/drawing/2014/main" id="{D0467C9C-F208-4EBC-962F-1201F19A7E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08054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01F9A4B-0E9B-4F78-90DD-AA22BD29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fld id="{3079C3BD-C40E-48A4-A257-09951898C22D}" type="slidenum">
              <a:rPr lang="en-US" smtClean="0"/>
              <a:pPr/>
              <a:t>1</a:t>
            </a:fld>
            <a:r>
              <a:rPr lang="zh-CN" altLang="en-US" dirty="0"/>
              <a:t>页  </a:t>
            </a:r>
            <a:r>
              <a:rPr lang="en-US" altLang="zh-CN" sz="800" dirty="0"/>
              <a:t>Afimilk Confidential </a:t>
            </a:r>
            <a:r>
              <a:rPr lang="zh-CN" altLang="en-US" sz="800" dirty="0"/>
              <a:t>阿菲金内部文件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849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DCE31C97-CD02-42E2-A461-0ED000526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263096"/>
              </p:ext>
            </p:extLst>
          </p:nvPr>
        </p:nvGraphicFramePr>
        <p:xfrm>
          <a:off x="4254383" y="483518"/>
          <a:ext cx="4572323" cy="4693982"/>
        </p:xfrm>
        <a:graphic>
          <a:graphicData uri="http://schemas.openxmlformats.org/drawingml/2006/table">
            <a:tbl>
              <a:tblPr/>
              <a:tblGrid>
                <a:gridCol w="1339841">
                  <a:extLst>
                    <a:ext uri="{9D8B030D-6E8A-4147-A177-3AD203B41FA5}">
                      <a16:colId xmlns:a16="http://schemas.microsoft.com/office/drawing/2014/main" val="2453170455"/>
                    </a:ext>
                  </a:extLst>
                </a:gridCol>
                <a:gridCol w="1733360">
                  <a:extLst>
                    <a:ext uri="{9D8B030D-6E8A-4147-A177-3AD203B41FA5}">
                      <a16:colId xmlns:a16="http://schemas.microsoft.com/office/drawing/2014/main" val="780732229"/>
                    </a:ext>
                  </a:extLst>
                </a:gridCol>
                <a:gridCol w="1499122">
                  <a:extLst>
                    <a:ext uri="{9D8B030D-6E8A-4147-A177-3AD203B41FA5}">
                      <a16:colId xmlns:a16="http://schemas.microsoft.com/office/drawing/2014/main" val="238804871"/>
                    </a:ext>
                  </a:extLst>
                </a:gridCol>
              </a:tblGrid>
              <a:tr h="2708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AfiControl</a:t>
                      </a:r>
                      <a:b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</a:br>
                      <a:r>
                        <a:rPr lang="zh-CN" alt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上参数名称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描述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初始默认值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32377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无预期产量挤奶牛的脱杯参数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97026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最长挤奶时间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01144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开始挤奶延时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3744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压杯流速参数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597460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U1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反冲洗清洗时间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56490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反冲洗注气时间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508223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脱杯后杯组下落延时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2803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FCP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流量控制脉动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030578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计量器排水时间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清洗模式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51379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计量器注水时间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清洗模式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71566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脱杯延时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848468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回残奶时间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7335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计量器最后排空时间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068560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休眠延时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分钟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572337"/>
                  </a:ext>
                </a:extLst>
              </a:tr>
              <a:tr h="127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温度单位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宋体" panose="02010600030101010101" pitchFamily="2" charset="-122"/>
                        </a:rPr>
                        <a:t>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968948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重量单位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23395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预挤时间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3791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脱杯参数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177368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二次套杯预挤时间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07745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脉动频率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次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分钟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88840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Ratio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脉动比率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60:40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978241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刺激按摩时间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501891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 PPM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刺激按摩频率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7191263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 Ratio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刺激按摩比率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60:40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36089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挤奶键保护等级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按</a:t>
                      </a:r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次开始键或外部启动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00788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报警状态等级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普通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760187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取消自动脱杯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关闭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396195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50:50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脉动比率挤奶阶段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330415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 err="1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dU</a:t>
                      </a:r>
                      <a:endParaRPr lang="en-US" sz="600" b="1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废奶排出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82200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LO-Not ID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未识别牛号时挤奶保护等级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按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次开始键或外部启动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37983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LO-Blood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血乳时挤奶保护等级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输入密码，不允许外部启动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408720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 err="1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Technozoo</a:t>
                      </a:r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mode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安息日模式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关闭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695637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Strip minimum time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最短压杯时间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605725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Blood Removal Enable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血乳自动脱杯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开启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389575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Blood Removal Threshold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血乳自动脱杯等级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85125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快速自动脱杯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关闭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356210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奶衬更换时间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650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小时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6001529"/>
                  </a:ext>
                </a:extLst>
              </a:tr>
              <a:tr h="1020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MCS valve Clean Mode Period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分级牛奶管路阀门切换周期</a:t>
                      </a:r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清洗模式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906297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Buzzer Enable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蜂鸣器开关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开启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208311"/>
                  </a:ext>
                </a:extLst>
              </a:tr>
            </a:tbl>
          </a:graphicData>
        </a:graphic>
      </p:graphicFrame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FC28A98-4A41-430E-8BF5-4A1F7C72121A}"/>
              </a:ext>
            </a:extLst>
          </p:cNvPr>
          <p:cNvSpPr txBox="1">
            <a:spLocks/>
          </p:cNvSpPr>
          <p:nvPr/>
        </p:nvSpPr>
        <p:spPr>
          <a:xfrm>
            <a:off x="257351" y="900724"/>
            <a:ext cx="3848281" cy="3799215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 b="1" dirty="0"/>
              <a:t>4.4 </a:t>
            </a:r>
            <a:r>
              <a:rPr lang="zh-CN" altLang="en-US" sz="1200" b="1" dirty="0"/>
              <a:t>自动脱杯相关参数：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00" b="1" dirty="0"/>
              <a:t>F1</a:t>
            </a:r>
            <a:r>
              <a:rPr lang="zh-CN" altLang="en-US" sz="1200" b="1" dirty="0"/>
              <a:t>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 b="1" dirty="0"/>
              <a:t>预挤时间（关闭</a:t>
            </a:r>
            <a:r>
              <a:rPr lang="en-US" altLang="zh-CN" sz="1200" b="1" dirty="0"/>
              <a:t>F2</a:t>
            </a:r>
            <a:r>
              <a:rPr lang="zh-CN" altLang="en-US" sz="1200" b="1" dirty="0"/>
              <a:t>阈值侦测时间）。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8E8DC1BD-52C1-41A8-9EAF-67980CAA4553}"/>
              </a:ext>
            </a:extLst>
          </p:cNvPr>
          <p:cNvSpPr/>
          <p:nvPr/>
        </p:nvSpPr>
        <p:spPr>
          <a:xfrm>
            <a:off x="4244851" y="2575589"/>
            <a:ext cx="4583370" cy="1506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351FF168-35B5-47DB-9D23-89C59C78F485}"/>
              </a:ext>
            </a:extLst>
          </p:cNvPr>
          <p:cNvSpPr txBox="1">
            <a:spLocks/>
          </p:cNvSpPr>
          <p:nvPr/>
        </p:nvSpPr>
        <p:spPr>
          <a:xfrm>
            <a:off x="258866" y="483518"/>
            <a:ext cx="3888431" cy="417206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600" b="1" dirty="0">
                <a:solidFill>
                  <a:schemeClr val="accent2"/>
                </a:solidFill>
              </a:rPr>
              <a:t>第四节：常用</a:t>
            </a:r>
            <a:r>
              <a:rPr lang="en-US" altLang="zh-CN" sz="1600" b="1" dirty="0">
                <a:solidFill>
                  <a:schemeClr val="accent2"/>
                </a:solidFill>
              </a:rPr>
              <a:t>MPC</a:t>
            </a:r>
            <a:r>
              <a:rPr lang="zh-CN" altLang="en-US" sz="1600" b="1" dirty="0">
                <a:solidFill>
                  <a:schemeClr val="accent2"/>
                </a:solidFill>
              </a:rPr>
              <a:t>参数介绍：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8F72CB2E-3578-47EA-BAF5-A32949848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/>
              <a:t>第</a:t>
            </a:r>
            <a:fld id="{3079C3BD-C40E-48A4-A257-09951898C22D}" type="slidenum">
              <a:rPr lang="en-US" smtClean="0"/>
              <a:pPr/>
              <a:t>10</a:t>
            </a:fld>
            <a:r>
              <a:rPr lang="zh-CN" altLang="en-US"/>
              <a:t>页  </a:t>
            </a:r>
            <a:r>
              <a:rPr lang="en-US" altLang="zh-CN" sz="800"/>
              <a:t>Afimilk Confidential </a:t>
            </a:r>
            <a:r>
              <a:rPr lang="zh-CN" altLang="en-US" sz="800"/>
              <a:t>阿菲金内部文件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8589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FC28A98-4A41-430E-8BF5-4A1F7C72121A}"/>
              </a:ext>
            </a:extLst>
          </p:cNvPr>
          <p:cNvSpPr txBox="1">
            <a:spLocks/>
          </p:cNvSpPr>
          <p:nvPr/>
        </p:nvSpPr>
        <p:spPr>
          <a:xfrm>
            <a:off x="248565" y="900724"/>
            <a:ext cx="3848281" cy="3799215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 b="1" dirty="0"/>
              <a:t>4.4 </a:t>
            </a:r>
            <a:r>
              <a:rPr lang="zh-CN" altLang="en-US" sz="1200" b="1" dirty="0"/>
              <a:t>自动脱杯相关参数：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00" b="1" dirty="0"/>
              <a:t>F1</a:t>
            </a:r>
            <a:r>
              <a:rPr lang="zh-CN" altLang="en-US" sz="1200" b="1" dirty="0"/>
              <a:t>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 b="1" dirty="0"/>
              <a:t>预挤时间（关闭</a:t>
            </a:r>
            <a:r>
              <a:rPr lang="en-US" altLang="zh-CN" sz="1200" b="1" dirty="0"/>
              <a:t>F2</a:t>
            </a:r>
            <a:r>
              <a:rPr lang="zh-CN" altLang="en-US" sz="1200" b="1" dirty="0"/>
              <a:t>阈值侦测时间）。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A42E680F-1B37-4DAF-9851-77A8AC859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952113"/>
              </p:ext>
            </p:extLst>
          </p:nvPr>
        </p:nvGraphicFramePr>
        <p:xfrm>
          <a:off x="261493" y="2067694"/>
          <a:ext cx="8639582" cy="1691640"/>
        </p:xfrm>
        <a:graphic>
          <a:graphicData uri="http://schemas.openxmlformats.org/drawingml/2006/table">
            <a:tbl>
              <a:tblPr firstRow="1" firstCol="1" bandRow="1"/>
              <a:tblGrid>
                <a:gridCol w="849520">
                  <a:extLst>
                    <a:ext uri="{9D8B030D-6E8A-4147-A177-3AD203B41FA5}">
                      <a16:colId xmlns:a16="http://schemas.microsoft.com/office/drawing/2014/main" val="3939276339"/>
                    </a:ext>
                  </a:extLst>
                </a:gridCol>
                <a:gridCol w="7790062">
                  <a:extLst>
                    <a:ext uri="{9D8B030D-6E8A-4147-A177-3AD203B41FA5}">
                      <a16:colId xmlns:a16="http://schemas.microsoft.com/office/drawing/2014/main" val="3912221903"/>
                    </a:ext>
                  </a:extLst>
                </a:gridCol>
              </a:tblGrid>
              <a:tr h="836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70C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F1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altLang="zh-CN" sz="1000" b="1" kern="0" dirty="0">
                        <a:solidFill>
                          <a:srgbClr val="20386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预挤时间（关闭</a:t>
                      </a:r>
                      <a:r>
                        <a:rPr lang="en-US" altLang="zh-CN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F2</a:t>
                      </a:r>
                      <a:r>
                        <a:rPr lang="zh-CN" altLang="en-US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阈值侦测</a:t>
                      </a:r>
                      <a:r>
                        <a:rPr lang="zh-CN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时间）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单位：秒</a:t>
                      </a:r>
                      <a:r>
                        <a:rPr lang="en-US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*10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范围：</a:t>
                      </a:r>
                      <a:r>
                        <a:rPr lang="en-US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1-50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奶牛在乳房受到刺激后开始下奶，所以，在刚刚套上奶杯时候下奶流速可能不高，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计量器排空间隔时间很有可能高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于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设定的</a:t>
                      </a:r>
                      <a:r>
                        <a:rPr lang="en-US" alt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F2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阈值。但此时不可以执行脱杯操作，因此需要设定一个关闭</a:t>
                      </a:r>
                      <a:r>
                        <a:rPr lang="en-US" altLang="zh-CN" sz="100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F2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阈值的时间参数，即</a:t>
                      </a:r>
                      <a:r>
                        <a:rPr lang="en-US" altLang="zh-CN" sz="100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F1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参数。</a:t>
                      </a:r>
                      <a:endParaRPr lang="en-US" altLang="zh-CN" sz="10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00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F1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预挤时间即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从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挤奶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操作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开始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后，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自动脱杯程序不被激活的时间。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也是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决定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最短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挤奶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时间的参数。</a:t>
                      </a:r>
                      <a:endParaRPr lang="en-US" altLang="zh-CN" sz="10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F1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数值乘以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即为预挤时间（秒）。如果参数</a:t>
                      </a:r>
                      <a:r>
                        <a:rPr lang="en-US" sz="100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F1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值为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，则实际的预挤时间为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12x10= 120 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秒。即在挤奶最初的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秒内不激活自动脱杯，不管下奶流速是多少都进行挤奶操作。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8004131"/>
                  </a:ext>
                </a:extLst>
              </a:tr>
            </a:tbl>
          </a:graphicData>
        </a:graphic>
      </p:graphicFrame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94561D46-7C1E-4A21-BB56-8A992A194466}"/>
              </a:ext>
            </a:extLst>
          </p:cNvPr>
          <p:cNvSpPr txBox="1">
            <a:spLocks/>
          </p:cNvSpPr>
          <p:nvPr/>
        </p:nvSpPr>
        <p:spPr>
          <a:xfrm>
            <a:off x="258866" y="483518"/>
            <a:ext cx="3888431" cy="417206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600" b="1" dirty="0">
                <a:solidFill>
                  <a:schemeClr val="accent2"/>
                </a:solidFill>
              </a:rPr>
              <a:t>第四节：常用</a:t>
            </a:r>
            <a:r>
              <a:rPr lang="en-US" altLang="zh-CN" sz="1600" b="1" dirty="0">
                <a:solidFill>
                  <a:schemeClr val="accent2"/>
                </a:solidFill>
              </a:rPr>
              <a:t>MPC</a:t>
            </a:r>
            <a:r>
              <a:rPr lang="zh-CN" altLang="en-US" sz="1600" b="1" dirty="0">
                <a:solidFill>
                  <a:schemeClr val="accent2"/>
                </a:solidFill>
              </a:rPr>
              <a:t>参数介绍：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BB95C5E9-0CDA-47BE-BB90-A5ADA426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/>
              <a:t>第</a:t>
            </a:r>
            <a:fld id="{3079C3BD-C40E-48A4-A257-09951898C22D}" type="slidenum">
              <a:rPr lang="en-US" smtClean="0"/>
              <a:pPr/>
              <a:t>11</a:t>
            </a:fld>
            <a:r>
              <a:rPr lang="zh-CN" altLang="en-US"/>
              <a:t>页  </a:t>
            </a:r>
            <a:r>
              <a:rPr lang="en-US" altLang="zh-CN" sz="800"/>
              <a:t>Afimilk Confidential </a:t>
            </a:r>
            <a:r>
              <a:rPr lang="zh-CN" altLang="en-US" sz="800"/>
              <a:t>阿菲金内部文件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0926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28D7356-21B2-4274-AB9B-6CA9C5CB7E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"/>
          <a:stretch/>
        </p:blipFill>
        <p:spPr>
          <a:xfrm>
            <a:off x="3339142" y="1858277"/>
            <a:ext cx="5549005" cy="2545710"/>
          </a:xfrm>
          <a:prstGeom prst="rect">
            <a:avLst/>
          </a:prstGeom>
        </p:spPr>
      </p:pic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FC28A98-4A41-430E-8BF5-4A1F7C72121A}"/>
              </a:ext>
            </a:extLst>
          </p:cNvPr>
          <p:cNvSpPr txBox="1">
            <a:spLocks/>
          </p:cNvSpPr>
          <p:nvPr/>
        </p:nvSpPr>
        <p:spPr>
          <a:xfrm>
            <a:off x="261656" y="915566"/>
            <a:ext cx="3308035" cy="3908127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 b="1" dirty="0"/>
              <a:t>4.4 </a:t>
            </a:r>
            <a:r>
              <a:rPr lang="zh-CN" altLang="en-US" sz="1200" b="1" dirty="0"/>
              <a:t>自动脱杯相关参数：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00" b="1" dirty="0"/>
              <a:t>F1</a:t>
            </a:r>
            <a:r>
              <a:rPr lang="zh-CN" altLang="en-US" sz="1200" b="1" dirty="0"/>
              <a:t>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 b="1" dirty="0"/>
              <a:t>预挤时间（关闭</a:t>
            </a:r>
            <a:r>
              <a:rPr lang="en-US" altLang="zh-CN" sz="1200" b="1" dirty="0"/>
              <a:t>F2</a:t>
            </a:r>
            <a:r>
              <a:rPr lang="zh-CN" altLang="en-US" sz="1200" b="1" dirty="0"/>
              <a:t>阈值侦测时间）。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 b="1" dirty="0"/>
              <a:t>在</a:t>
            </a:r>
            <a:r>
              <a:rPr lang="en-US" altLang="zh-CN" sz="1200" b="1" dirty="0"/>
              <a:t>F1</a:t>
            </a:r>
            <a:r>
              <a:rPr lang="zh-CN" altLang="en-US" sz="1200" b="1" dirty="0"/>
              <a:t>时间内，不管计量器排空间隔是否高于</a:t>
            </a:r>
            <a:r>
              <a:rPr lang="en-US" altLang="zh-CN" sz="1200" b="1" dirty="0"/>
              <a:t>F2</a:t>
            </a:r>
            <a:r>
              <a:rPr lang="zh-CN" altLang="en-US" sz="1200" b="1" dirty="0"/>
              <a:t>，都不执行脱杯操作。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00" b="1" dirty="0"/>
              <a:t>F1</a:t>
            </a:r>
            <a:r>
              <a:rPr lang="zh-CN" altLang="en-US" sz="1200" b="1" dirty="0"/>
              <a:t>时间结束后，当计量器排空间隔达到</a:t>
            </a:r>
            <a:r>
              <a:rPr lang="en-US" altLang="zh-CN" sz="1200" b="1" dirty="0"/>
              <a:t>F2</a:t>
            </a:r>
            <a:r>
              <a:rPr lang="zh-CN" altLang="en-US" sz="1200" b="1" dirty="0"/>
              <a:t>时，</a:t>
            </a:r>
            <a:r>
              <a:rPr lang="en-US" altLang="zh-CN" sz="1200" b="1" dirty="0"/>
              <a:t>MPC</a:t>
            </a:r>
            <a:r>
              <a:rPr lang="zh-CN" altLang="en-US" sz="1200" b="1" dirty="0"/>
              <a:t>执行自动脱杯程序。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00" b="1" dirty="0"/>
              <a:t>F1</a:t>
            </a:r>
            <a:r>
              <a:rPr lang="zh-CN" altLang="en-US" sz="1200" b="1" dirty="0"/>
              <a:t>参数建议采用默认值。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80A336B-6705-453D-A8F3-89F50EB39AD4}"/>
              </a:ext>
            </a:extLst>
          </p:cNvPr>
          <p:cNvSpPr txBox="1"/>
          <p:nvPr/>
        </p:nvSpPr>
        <p:spPr>
          <a:xfrm>
            <a:off x="7554295" y="3279867"/>
            <a:ext cx="8002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b="1" dirty="0">
                <a:solidFill>
                  <a:srgbClr val="FF0000"/>
                </a:solidFill>
              </a:rPr>
              <a:t>执行自动脱杯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60621C1-843F-4514-B7D4-E7E89BBD0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4085" y="3925044"/>
            <a:ext cx="239625" cy="239625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77A56631-FEBD-40E1-AD11-F6730B2D6A90}"/>
              </a:ext>
            </a:extLst>
          </p:cNvPr>
          <p:cNvSpPr txBox="1"/>
          <p:nvPr/>
        </p:nvSpPr>
        <p:spPr>
          <a:xfrm>
            <a:off x="3745253" y="3464807"/>
            <a:ext cx="1210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b="1" dirty="0">
                <a:solidFill>
                  <a:srgbClr val="FF0000"/>
                </a:solidFill>
              </a:rPr>
              <a:t>t1</a:t>
            </a:r>
            <a:r>
              <a:rPr lang="zh-CN" altLang="en-US" sz="800" b="1" dirty="0">
                <a:solidFill>
                  <a:srgbClr val="FF0000"/>
                </a:solidFill>
              </a:rPr>
              <a:t>＞</a:t>
            </a:r>
            <a:r>
              <a:rPr lang="en-US" altLang="zh-CN" sz="800" b="1" dirty="0">
                <a:solidFill>
                  <a:srgbClr val="FF0000"/>
                </a:solidFill>
              </a:rPr>
              <a:t> F2</a:t>
            </a:r>
            <a:r>
              <a:rPr lang="zh-CN" altLang="en-US" sz="800" b="1" dirty="0">
                <a:solidFill>
                  <a:srgbClr val="FF0000"/>
                </a:solidFill>
              </a:rPr>
              <a:t>，但不执行脱杯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2062A20-3CCF-495D-B764-904CB432D2E8}"/>
              </a:ext>
            </a:extLst>
          </p:cNvPr>
          <p:cNvGrpSpPr/>
          <p:nvPr/>
        </p:nvGrpSpPr>
        <p:grpSpPr>
          <a:xfrm>
            <a:off x="3797085" y="1924258"/>
            <a:ext cx="1494995" cy="287452"/>
            <a:chOff x="3797085" y="1924258"/>
            <a:chExt cx="1494995" cy="287452"/>
          </a:xfrm>
        </p:grpSpPr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3B95784E-3F3C-4B3D-BDF5-3FC99D16C892}"/>
                </a:ext>
              </a:extLst>
            </p:cNvPr>
            <p:cNvCxnSpPr>
              <a:cxnSpLocks/>
            </p:cNvCxnSpPr>
            <p:nvPr/>
          </p:nvCxnSpPr>
          <p:spPr>
            <a:xfrm>
              <a:off x="3797085" y="2139702"/>
              <a:ext cx="142298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AC1CD35-7E49-4E91-849E-14FCB29E2186}"/>
                </a:ext>
              </a:extLst>
            </p:cNvPr>
            <p:cNvSpPr txBox="1"/>
            <p:nvPr/>
          </p:nvSpPr>
          <p:spPr>
            <a:xfrm>
              <a:off x="4328183" y="1924258"/>
              <a:ext cx="4876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b="1" dirty="0">
                  <a:solidFill>
                    <a:srgbClr val="FF0000"/>
                  </a:solidFill>
                </a:rPr>
                <a:t>F1</a:t>
              </a:r>
              <a:r>
                <a:rPr lang="zh-CN" altLang="en-US" sz="800" b="1" dirty="0">
                  <a:solidFill>
                    <a:srgbClr val="FF0000"/>
                  </a:solidFill>
                </a:rPr>
                <a:t>时间</a:t>
              </a: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18DDFFAF-02A4-44A1-B0B6-2E739DBEBE0E}"/>
                </a:ext>
              </a:extLst>
            </p:cNvPr>
            <p:cNvCxnSpPr/>
            <p:nvPr/>
          </p:nvCxnSpPr>
          <p:spPr>
            <a:xfrm>
              <a:off x="5292080" y="1998990"/>
              <a:ext cx="0" cy="21272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98C2D167-9D7A-4104-8584-EFD0D0D11D4F}"/>
              </a:ext>
            </a:extLst>
          </p:cNvPr>
          <p:cNvSpPr txBox="1"/>
          <p:nvPr/>
        </p:nvSpPr>
        <p:spPr>
          <a:xfrm>
            <a:off x="7524328" y="3606682"/>
            <a:ext cx="4555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err="1">
                <a:solidFill>
                  <a:srgbClr val="FF0000"/>
                </a:solidFill>
              </a:rPr>
              <a:t>tN</a:t>
            </a:r>
            <a:r>
              <a:rPr lang="en-US" altLang="zh-CN" sz="800" dirty="0">
                <a:solidFill>
                  <a:srgbClr val="FF0000"/>
                </a:solidFill>
              </a:rPr>
              <a:t>= F2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133DA50-73EB-48E6-BC4C-B411E17D5CC6}"/>
              </a:ext>
            </a:extLst>
          </p:cNvPr>
          <p:cNvSpPr/>
          <p:nvPr/>
        </p:nvSpPr>
        <p:spPr>
          <a:xfrm>
            <a:off x="7954405" y="3829425"/>
            <a:ext cx="306437" cy="359574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11CD5452-D9F9-475B-981A-09779D28E260}"/>
              </a:ext>
            </a:extLst>
          </p:cNvPr>
          <p:cNvCxnSpPr/>
          <p:nvPr/>
        </p:nvCxnSpPr>
        <p:spPr>
          <a:xfrm flipV="1">
            <a:off x="7958394" y="3448379"/>
            <a:ext cx="0" cy="71629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A325CD-9D08-4C1D-A470-0A9058BE311D}"/>
              </a:ext>
            </a:extLst>
          </p:cNvPr>
          <p:cNvSpPr txBox="1">
            <a:spLocks/>
          </p:cNvSpPr>
          <p:nvPr/>
        </p:nvSpPr>
        <p:spPr>
          <a:xfrm>
            <a:off x="258866" y="483518"/>
            <a:ext cx="3888431" cy="417206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600" b="1" dirty="0">
                <a:solidFill>
                  <a:schemeClr val="accent2"/>
                </a:solidFill>
              </a:rPr>
              <a:t>第四节：常用</a:t>
            </a:r>
            <a:r>
              <a:rPr lang="en-US" altLang="zh-CN" sz="1600" b="1" dirty="0">
                <a:solidFill>
                  <a:schemeClr val="accent2"/>
                </a:solidFill>
              </a:rPr>
              <a:t>MPC</a:t>
            </a:r>
            <a:r>
              <a:rPr lang="zh-CN" altLang="en-US" sz="1600" b="1" dirty="0">
                <a:solidFill>
                  <a:schemeClr val="accent2"/>
                </a:solidFill>
              </a:rPr>
              <a:t>参数介绍：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768F4558-56A2-4EC3-95DA-F68B143DD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/>
              <a:t>第</a:t>
            </a:r>
            <a:fld id="{3079C3BD-C40E-48A4-A257-09951898C22D}" type="slidenum">
              <a:rPr lang="en-US" smtClean="0"/>
              <a:pPr/>
              <a:t>12</a:t>
            </a:fld>
            <a:r>
              <a:rPr lang="zh-CN" altLang="en-US"/>
              <a:t>页  </a:t>
            </a:r>
            <a:r>
              <a:rPr lang="en-US" altLang="zh-CN" sz="800"/>
              <a:t>Afimilk Confidential </a:t>
            </a:r>
            <a:r>
              <a:rPr lang="zh-CN" altLang="en-US" sz="800"/>
              <a:t>阿菲金内部文件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9499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CF6B5295-ABDA-43C6-881A-8A435B4D5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263096"/>
              </p:ext>
            </p:extLst>
          </p:nvPr>
        </p:nvGraphicFramePr>
        <p:xfrm>
          <a:off x="4254383" y="483518"/>
          <a:ext cx="4572323" cy="4693982"/>
        </p:xfrm>
        <a:graphic>
          <a:graphicData uri="http://schemas.openxmlformats.org/drawingml/2006/table">
            <a:tbl>
              <a:tblPr/>
              <a:tblGrid>
                <a:gridCol w="1339841">
                  <a:extLst>
                    <a:ext uri="{9D8B030D-6E8A-4147-A177-3AD203B41FA5}">
                      <a16:colId xmlns:a16="http://schemas.microsoft.com/office/drawing/2014/main" val="2453170455"/>
                    </a:ext>
                  </a:extLst>
                </a:gridCol>
                <a:gridCol w="1733360">
                  <a:extLst>
                    <a:ext uri="{9D8B030D-6E8A-4147-A177-3AD203B41FA5}">
                      <a16:colId xmlns:a16="http://schemas.microsoft.com/office/drawing/2014/main" val="780732229"/>
                    </a:ext>
                  </a:extLst>
                </a:gridCol>
                <a:gridCol w="1499122">
                  <a:extLst>
                    <a:ext uri="{9D8B030D-6E8A-4147-A177-3AD203B41FA5}">
                      <a16:colId xmlns:a16="http://schemas.microsoft.com/office/drawing/2014/main" val="238804871"/>
                    </a:ext>
                  </a:extLst>
                </a:gridCol>
              </a:tblGrid>
              <a:tr h="2708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AfiControl</a:t>
                      </a:r>
                      <a:b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</a:br>
                      <a:r>
                        <a:rPr lang="zh-CN" alt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上参数名称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描述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初始默认值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32377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无预期产量挤奶牛的脱杯参数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97026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最长挤奶时间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01144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开始挤奶延时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3744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压杯流速参数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597460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U1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反冲洗清洗时间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56490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反冲洗注气时间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508223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脱杯后杯组下落延时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2803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FCP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流量控制脉动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030578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计量器排水时间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清洗模式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51379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计量器注水时间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清洗模式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71566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脱杯延时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848468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回残奶时间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7335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计量器最后排空时间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068560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休眠延时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分钟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572337"/>
                  </a:ext>
                </a:extLst>
              </a:tr>
              <a:tr h="127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温度单位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宋体" panose="02010600030101010101" pitchFamily="2" charset="-122"/>
                        </a:rPr>
                        <a:t>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968948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重量单位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23395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预挤时间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3791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脱杯参数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177368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二次套杯预挤时间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07745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脉动频率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次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分钟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88840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Ratio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脉动比率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60:40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978241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刺激按摩时间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501891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 PPM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刺激按摩频率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7191263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 Ratio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刺激按摩比率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60:40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36089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挤奶键保护等级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按</a:t>
                      </a:r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次开始键或外部启动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00788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报警状态等级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普通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760187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取消自动脱杯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关闭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396195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50:50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脉动比率挤奶阶段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330415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 err="1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dU</a:t>
                      </a:r>
                      <a:endParaRPr lang="en-US" sz="600" b="1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废奶排出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82200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LO-Not ID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未识别牛号时挤奶保护等级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按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次开始键或外部启动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37983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LO-Blood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血乳时挤奶保护等级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输入密码，不允许外部启动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408720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 err="1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Technozoo</a:t>
                      </a:r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mode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安息日模式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关闭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695637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Strip minimum time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最短压杯时间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605725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Blood Removal Enable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血乳自动脱杯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开启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389575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Blood Removal Threshold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血乳自动脱杯等级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85125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快速自动脱杯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关闭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356210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奶衬更换时间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650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小时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6001529"/>
                  </a:ext>
                </a:extLst>
              </a:tr>
              <a:tr h="1020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MCS valve Clean Mode Period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分级牛奶管路阀门切换周期</a:t>
                      </a:r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清洗模式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906297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Buzzer Enable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蜂鸣器开关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开启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208311"/>
                  </a:ext>
                </a:extLst>
              </a:tr>
            </a:tbl>
          </a:graphicData>
        </a:graphic>
      </p:graphicFrame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FC28A98-4A41-430E-8BF5-4A1F7C72121A}"/>
              </a:ext>
            </a:extLst>
          </p:cNvPr>
          <p:cNvSpPr txBox="1">
            <a:spLocks/>
          </p:cNvSpPr>
          <p:nvPr/>
        </p:nvSpPr>
        <p:spPr>
          <a:xfrm>
            <a:off x="258866" y="900724"/>
            <a:ext cx="3848281" cy="3799215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 b="1" dirty="0"/>
              <a:t>4.4 </a:t>
            </a:r>
            <a:r>
              <a:rPr lang="zh-CN" altLang="en-US" sz="1200" b="1" dirty="0"/>
              <a:t>自动脱杯相关参数：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00" b="1" dirty="0"/>
              <a:t>F5</a:t>
            </a:r>
            <a:r>
              <a:rPr lang="zh-CN" altLang="en-US" sz="1200" b="1" dirty="0"/>
              <a:t>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 b="1" dirty="0"/>
              <a:t>二次套杯预挤时间（关闭</a:t>
            </a:r>
            <a:r>
              <a:rPr lang="en-US" altLang="zh-CN" sz="1200" b="1" dirty="0"/>
              <a:t>F2</a:t>
            </a:r>
            <a:r>
              <a:rPr lang="zh-CN" altLang="en-US" sz="1200" b="1" dirty="0"/>
              <a:t>阈值侦测时间）。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8E8DC1BD-52C1-41A8-9EAF-67980CAA4553}"/>
              </a:ext>
            </a:extLst>
          </p:cNvPr>
          <p:cNvSpPr/>
          <p:nvPr/>
        </p:nvSpPr>
        <p:spPr>
          <a:xfrm>
            <a:off x="4237102" y="2798906"/>
            <a:ext cx="4583370" cy="1506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B94DCBFE-D261-4506-A432-5F6EBE871A05}"/>
              </a:ext>
            </a:extLst>
          </p:cNvPr>
          <p:cNvSpPr txBox="1">
            <a:spLocks/>
          </p:cNvSpPr>
          <p:nvPr/>
        </p:nvSpPr>
        <p:spPr>
          <a:xfrm>
            <a:off x="258866" y="483518"/>
            <a:ext cx="3888431" cy="417206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600" b="1" dirty="0">
                <a:solidFill>
                  <a:schemeClr val="accent2"/>
                </a:solidFill>
              </a:rPr>
              <a:t>第四节：常用</a:t>
            </a:r>
            <a:r>
              <a:rPr lang="en-US" altLang="zh-CN" sz="1600" b="1" dirty="0">
                <a:solidFill>
                  <a:schemeClr val="accent2"/>
                </a:solidFill>
              </a:rPr>
              <a:t>MPC</a:t>
            </a:r>
            <a:r>
              <a:rPr lang="zh-CN" altLang="en-US" sz="1600" b="1" dirty="0">
                <a:solidFill>
                  <a:schemeClr val="accent2"/>
                </a:solidFill>
              </a:rPr>
              <a:t>参数介绍：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95B0B8BD-B6E7-477E-AA5F-90DCA2710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/>
              <a:t>第</a:t>
            </a:r>
            <a:fld id="{3079C3BD-C40E-48A4-A257-09951898C22D}" type="slidenum">
              <a:rPr lang="en-US" smtClean="0"/>
              <a:pPr/>
              <a:t>13</a:t>
            </a:fld>
            <a:r>
              <a:rPr lang="zh-CN" altLang="en-US"/>
              <a:t>页  </a:t>
            </a:r>
            <a:r>
              <a:rPr lang="en-US" altLang="zh-CN" sz="800"/>
              <a:t>Afimilk Confidential </a:t>
            </a:r>
            <a:r>
              <a:rPr lang="zh-CN" altLang="en-US" sz="800"/>
              <a:t>阿菲金内部文件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2980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FC28A98-4A41-430E-8BF5-4A1F7C72121A}"/>
              </a:ext>
            </a:extLst>
          </p:cNvPr>
          <p:cNvSpPr txBox="1">
            <a:spLocks/>
          </p:cNvSpPr>
          <p:nvPr/>
        </p:nvSpPr>
        <p:spPr>
          <a:xfrm>
            <a:off x="264654" y="897064"/>
            <a:ext cx="3848281" cy="3799215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 b="1" dirty="0"/>
              <a:t>4.4 </a:t>
            </a:r>
            <a:r>
              <a:rPr lang="zh-CN" altLang="en-US" sz="1200" b="1" dirty="0"/>
              <a:t>自动脱杯相关参数：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00" b="1" dirty="0"/>
              <a:t>F5</a:t>
            </a:r>
            <a:r>
              <a:rPr lang="zh-CN" altLang="en-US" sz="1200" b="1" dirty="0"/>
              <a:t>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 b="1" dirty="0"/>
              <a:t>二次套杯预挤时间（关闭</a:t>
            </a:r>
            <a:r>
              <a:rPr lang="en-US" altLang="zh-CN" sz="1200" b="1" dirty="0"/>
              <a:t>F2</a:t>
            </a:r>
            <a:r>
              <a:rPr lang="zh-CN" altLang="en-US" sz="1200" b="1" dirty="0"/>
              <a:t>阈值侦测时间）。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A56691ED-483E-4D3A-84B0-16B01F3C26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49012"/>
              </p:ext>
            </p:extLst>
          </p:nvPr>
        </p:nvGraphicFramePr>
        <p:xfrm>
          <a:off x="252209" y="2067694"/>
          <a:ext cx="8639582" cy="1366570"/>
        </p:xfrm>
        <a:graphic>
          <a:graphicData uri="http://schemas.openxmlformats.org/drawingml/2006/table">
            <a:tbl>
              <a:tblPr firstRow="1" firstCol="1" bandRow="1"/>
              <a:tblGrid>
                <a:gridCol w="795043">
                  <a:extLst>
                    <a:ext uri="{9D8B030D-6E8A-4147-A177-3AD203B41FA5}">
                      <a16:colId xmlns:a16="http://schemas.microsoft.com/office/drawing/2014/main" val="3776347657"/>
                    </a:ext>
                  </a:extLst>
                </a:gridCol>
                <a:gridCol w="7844539">
                  <a:extLst>
                    <a:ext uri="{9D8B030D-6E8A-4147-A177-3AD203B41FA5}">
                      <a16:colId xmlns:a16="http://schemas.microsoft.com/office/drawing/2014/main" val="3580526218"/>
                    </a:ext>
                  </a:extLst>
                </a:gridCol>
              </a:tblGrid>
              <a:tr h="1366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rgbClr val="0070C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F5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altLang="zh-CN" sz="1000" b="1" kern="0" dirty="0">
                        <a:solidFill>
                          <a:srgbClr val="20386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二次套杯预挤时间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单位：秒</a:t>
                      </a:r>
                      <a:r>
                        <a:rPr lang="en-US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*10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范围：</a:t>
                      </a:r>
                      <a:r>
                        <a:rPr lang="en-US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0-12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当出现踢脱杯组或挤奶未挤净时，需要进行二次套杯挤奶。与</a:t>
                      </a:r>
                      <a:r>
                        <a:rPr lang="en-US" altLang="zh-CN" sz="100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F1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参数同样道理，也需要设置一个二次套杯后</a:t>
                      </a:r>
                      <a:r>
                        <a:rPr lang="zh-CN" alt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自动脱杯程序不被激活的时间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。即</a:t>
                      </a:r>
                      <a:r>
                        <a:rPr lang="en-US" altLang="zh-CN" sz="100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F5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参数。</a:t>
                      </a:r>
                      <a:endParaRPr lang="en-US" altLang="zh-CN" sz="10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000" kern="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实际操作时</a:t>
                      </a:r>
                      <a:r>
                        <a:rPr lang="zh-CN" sz="1000" kern="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二次套杯的预挤时间不一定是设定的</a:t>
                      </a:r>
                      <a:r>
                        <a:rPr lang="en-US" sz="100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F5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参数值。实际上二次套杯的预挤时间会根据下表的计算公式自动调整：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062391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EC18223-3E44-48E2-84B6-679C8EEED3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917653"/>
              </p:ext>
            </p:extLst>
          </p:nvPr>
        </p:nvGraphicFramePr>
        <p:xfrm>
          <a:off x="4788024" y="1177579"/>
          <a:ext cx="3154680" cy="609600"/>
        </p:xfrm>
        <a:graphic>
          <a:graphicData uri="http://schemas.openxmlformats.org/drawingml/2006/table">
            <a:tbl>
              <a:tblPr/>
              <a:tblGrid>
                <a:gridCol w="1707515">
                  <a:extLst>
                    <a:ext uri="{9D8B030D-6E8A-4147-A177-3AD203B41FA5}">
                      <a16:colId xmlns:a16="http://schemas.microsoft.com/office/drawing/2014/main" val="428584273"/>
                    </a:ext>
                  </a:extLst>
                </a:gridCol>
                <a:gridCol w="1447165">
                  <a:extLst>
                    <a:ext uri="{9D8B030D-6E8A-4147-A177-3AD203B41FA5}">
                      <a16:colId xmlns:a16="http://schemas.microsoft.com/office/drawing/2014/main" val="19435621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540385" algn="l"/>
                        </a:tabLst>
                      </a:pPr>
                      <a:r>
                        <a:rPr lang="zh-CN" altLang="en-US" sz="1000" b="1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设</a:t>
                      </a:r>
                      <a:r>
                        <a:rPr lang="zh-CN" sz="1000" b="1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首次</a:t>
                      </a:r>
                      <a:r>
                        <a:rPr lang="zh-CN" altLang="en-US" sz="1000" b="1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挤奶</a:t>
                      </a:r>
                      <a:r>
                        <a:rPr lang="zh-CN" sz="1000" b="1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时间为</a:t>
                      </a:r>
                      <a:r>
                        <a:rPr lang="en-US" sz="1000" b="1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 T )</a:t>
                      </a:r>
                      <a:endParaRPr lang="zh-CN" sz="1000" b="1" kern="1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540385" algn="l"/>
                        </a:tabLst>
                      </a:pPr>
                      <a:r>
                        <a:rPr lang="zh-CN" sz="1000" b="1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二次套杯预挤时间为</a:t>
                      </a:r>
                      <a:r>
                        <a:rPr lang="en-US" altLang="zh-CN" sz="1000" b="1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J</a:t>
                      </a:r>
                      <a:endParaRPr lang="zh-CN" sz="1000" b="1" kern="1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376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40385" algn="l"/>
                        </a:tabLst>
                      </a:pPr>
                      <a:r>
                        <a:rPr lang="en-US" altLang="zh-CN" sz="1000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T&lt;F1 * </a:t>
                      </a:r>
                      <a:r>
                        <a:rPr lang="en-US" altLang="zh-CN" sz="1000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0.5 </a:t>
                      </a:r>
                      <a:endParaRPr lang="zh-CN" sz="1000" kern="1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40385" algn="l"/>
                        </a:tabLst>
                      </a:pPr>
                      <a:r>
                        <a:rPr lang="en-US" altLang="zh-CN" sz="1000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J=</a:t>
                      </a:r>
                      <a:r>
                        <a:rPr lang="en-US" sz="1000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F1</a:t>
                      </a:r>
                      <a:endParaRPr lang="zh-CN" sz="1000" kern="1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3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40385" algn="l"/>
                        </a:tabLst>
                      </a:pPr>
                      <a:r>
                        <a:rPr lang="en-US" sz="1000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F1 * 0.5</a:t>
                      </a:r>
                      <a:r>
                        <a:rPr lang="en-US" sz="1000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1000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T&lt;F1</a:t>
                      </a:r>
                      <a:endParaRPr lang="zh-CN" sz="1000" kern="1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40385" algn="l"/>
                        </a:tabLst>
                      </a:pPr>
                      <a:r>
                        <a:rPr lang="en-US" altLang="zh-CN" sz="1000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J=</a:t>
                      </a:r>
                      <a:r>
                        <a:rPr lang="en-US" sz="1000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F5+(F1-T)</a:t>
                      </a:r>
                      <a:endParaRPr lang="zh-CN" sz="1000" kern="1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803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40385" algn="l"/>
                        </a:tabLst>
                      </a:pPr>
                      <a:r>
                        <a:rPr lang="en-US" sz="1000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T&gt; F1 </a:t>
                      </a:r>
                      <a:endParaRPr lang="zh-CN" sz="1000" kern="1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40385" algn="l"/>
                        </a:tabLst>
                      </a:pPr>
                      <a:r>
                        <a:rPr lang="en-US" sz="1000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J=F5 </a:t>
                      </a:r>
                      <a:endParaRPr lang="zh-CN" sz="1000" kern="1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562096"/>
                  </a:ext>
                </a:extLst>
              </a:tr>
            </a:tbl>
          </a:graphicData>
        </a:graphic>
      </p:graphicFrame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80C51A70-5C7B-4F79-A369-21CC5DB111C6}"/>
              </a:ext>
            </a:extLst>
          </p:cNvPr>
          <p:cNvSpPr txBox="1">
            <a:spLocks/>
          </p:cNvSpPr>
          <p:nvPr/>
        </p:nvSpPr>
        <p:spPr>
          <a:xfrm>
            <a:off x="258866" y="483518"/>
            <a:ext cx="3888431" cy="417206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600" b="1" dirty="0">
                <a:solidFill>
                  <a:schemeClr val="accent2"/>
                </a:solidFill>
              </a:rPr>
              <a:t>第四节：常用</a:t>
            </a:r>
            <a:r>
              <a:rPr lang="en-US" altLang="zh-CN" sz="1600" b="1" dirty="0">
                <a:solidFill>
                  <a:schemeClr val="accent2"/>
                </a:solidFill>
              </a:rPr>
              <a:t>MPC</a:t>
            </a:r>
            <a:r>
              <a:rPr lang="zh-CN" altLang="en-US" sz="1600" b="1" dirty="0">
                <a:solidFill>
                  <a:schemeClr val="accent2"/>
                </a:solidFill>
              </a:rPr>
              <a:t>参数介绍：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E42FCD5B-5366-45BE-9B9A-6BE0B7373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/>
              <a:t>第</a:t>
            </a:r>
            <a:fld id="{3079C3BD-C40E-48A4-A257-09951898C22D}" type="slidenum">
              <a:rPr lang="en-US" smtClean="0"/>
              <a:pPr/>
              <a:t>14</a:t>
            </a:fld>
            <a:r>
              <a:rPr lang="zh-CN" altLang="en-US"/>
              <a:t>页  </a:t>
            </a:r>
            <a:r>
              <a:rPr lang="en-US" altLang="zh-CN" sz="800"/>
              <a:t>Afimilk Confidential </a:t>
            </a:r>
            <a:r>
              <a:rPr lang="zh-CN" altLang="en-US" sz="800"/>
              <a:t>阿菲金内部文件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8009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音乐&#10;&#10;描述已自动生成">
            <a:extLst>
              <a:ext uri="{FF2B5EF4-FFF2-40B4-BE49-F238E27FC236}">
                <a16:creationId xmlns:a16="http://schemas.microsoft.com/office/drawing/2014/main" id="{F66E92FF-81EA-4085-88E7-2B82A41D18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38"/>
          <a:stretch/>
        </p:blipFill>
        <p:spPr>
          <a:xfrm>
            <a:off x="1763688" y="1981541"/>
            <a:ext cx="6127509" cy="2395919"/>
          </a:xfrm>
          <a:prstGeom prst="rect">
            <a:avLst/>
          </a:prstGeom>
        </p:spPr>
      </p:pic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FC28A98-4A41-430E-8BF5-4A1F7C72121A}"/>
              </a:ext>
            </a:extLst>
          </p:cNvPr>
          <p:cNvSpPr txBox="1">
            <a:spLocks/>
          </p:cNvSpPr>
          <p:nvPr/>
        </p:nvSpPr>
        <p:spPr>
          <a:xfrm>
            <a:off x="258866" y="895871"/>
            <a:ext cx="3308035" cy="3908127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 b="1" dirty="0"/>
              <a:t>4.4 </a:t>
            </a:r>
            <a:r>
              <a:rPr lang="zh-CN" altLang="en-US" sz="1200" b="1" dirty="0"/>
              <a:t>自动脱杯相关参数：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00" b="1" dirty="0"/>
              <a:t>F5</a:t>
            </a:r>
            <a:r>
              <a:rPr lang="zh-CN" altLang="en-US" sz="1200" b="1" dirty="0"/>
              <a:t>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 b="1" dirty="0"/>
              <a:t>二次套杯预挤时间（关闭</a:t>
            </a:r>
            <a:r>
              <a:rPr lang="en-US" altLang="zh-CN" sz="1200" b="1" dirty="0"/>
              <a:t>F2</a:t>
            </a:r>
            <a:r>
              <a:rPr lang="zh-CN" altLang="en-US" sz="1200" b="1" dirty="0"/>
              <a:t>阈值侦测时间）。</a:t>
            </a:r>
            <a:endParaRPr lang="en-US" altLang="zh-CN" sz="1200" b="1" dirty="0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2481749E-B368-4A88-AB71-C2167D29A888}"/>
              </a:ext>
            </a:extLst>
          </p:cNvPr>
          <p:cNvGrpSpPr/>
          <p:nvPr/>
        </p:nvGrpSpPr>
        <p:grpSpPr>
          <a:xfrm>
            <a:off x="2163146" y="2253363"/>
            <a:ext cx="1431387" cy="327207"/>
            <a:chOff x="1763688" y="2932371"/>
            <a:chExt cx="1431387" cy="327207"/>
          </a:xfrm>
        </p:grpSpPr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3B95784E-3F3C-4B3D-BDF5-3FC99D16C892}"/>
                </a:ext>
              </a:extLst>
            </p:cNvPr>
            <p:cNvCxnSpPr>
              <a:cxnSpLocks/>
            </p:cNvCxnSpPr>
            <p:nvPr/>
          </p:nvCxnSpPr>
          <p:spPr>
            <a:xfrm>
              <a:off x="1763688" y="3147815"/>
              <a:ext cx="142298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AC1CD35-7E49-4E91-849E-14FCB29E2186}"/>
                </a:ext>
              </a:extLst>
            </p:cNvPr>
            <p:cNvSpPr txBox="1"/>
            <p:nvPr/>
          </p:nvSpPr>
          <p:spPr>
            <a:xfrm>
              <a:off x="2294786" y="2932371"/>
              <a:ext cx="2824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b="1" dirty="0">
                  <a:solidFill>
                    <a:srgbClr val="FF0000"/>
                  </a:solidFill>
                </a:rPr>
                <a:t>F1</a:t>
              </a:r>
              <a:endParaRPr lang="zh-CN" altLang="en-US" sz="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18DDFFAF-02A4-44A1-B0B6-2E739DBEBE0E}"/>
                </a:ext>
              </a:extLst>
            </p:cNvPr>
            <p:cNvCxnSpPr/>
            <p:nvPr/>
          </p:nvCxnSpPr>
          <p:spPr>
            <a:xfrm>
              <a:off x="3195075" y="3046858"/>
              <a:ext cx="0" cy="21272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9E6F8E5E-5E81-4B03-9643-E715CA6CE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41534"/>
              </p:ext>
            </p:extLst>
          </p:nvPr>
        </p:nvGraphicFramePr>
        <p:xfrm>
          <a:off x="4125724" y="1619311"/>
          <a:ext cx="3010664" cy="304800"/>
        </p:xfrm>
        <a:graphic>
          <a:graphicData uri="http://schemas.openxmlformats.org/drawingml/2006/table">
            <a:tbl>
              <a:tblPr/>
              <a:tblGrid>
                <a:gridCol w="1629564">
                  <a:extLst>
                    <a:ext uri="{9D8B030D-6E8A-4147-A177-3AD203B41FA5}">
                      <a16:colId xmlns:a16="http://schemas.microsoft.com/office/drawing/2014/main" val="428584273"/>
                    </a:ext>
                  </a:extLst>
                </a:gridCol>
                <a:gridCol w="1381100">
                  <a:extLst>
                    <a:ext uri="{9D8B030D-6E8A-4147-A177-3AD203B41FA5}">
                      <a16:colId xmlns:a16="http://schemas.microsoft.com/office/drawing/2014/main" val="19435621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540385" algn="l"/>
                        </a:tabLst>
                      </a:pPr>
                      <a:r>
                        <a:rPr lang="zh-CN" altLang="en-US" sz="1000" b="1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设</a:t>
                      </a:r>
                      <a:r>
                        <a:rPr lang="zh-CN" sz="1000" b="1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首次</a:t>
                      </a:r>
                      <a:r>
                        <a:rPr lang="zh-CN" altLang="en-US" sz="1000" b="1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挤奶</a:t>
                      </a:r>
                      <a:r>
                        <a:rPr lang="zh-CN" sz="1000" b="1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时间为</a:t>
                      </a:r>
                      <a:r>
                        <a:rPr lang="en-US" sz="1000" b="1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 T )</a:t>
                      </a:r>
                      <a:endParaRPr lang="zh-CN" sz="1000" b="1" kern="1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540385" algn="l"/>
                        </a:tabLst>
                      </a:pPr>
                      <a:r>
                        <a:rPr lang="zh-CN" sz="1000" b="1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二次套杯预挤时间为</a:t>
                      </a:r>
                      <a:r>
                        <a:rPr lang="en-US" altLang="zh-CN" sz="1000" b="1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J</a:t>
                      </a:r>
                      <a:endParaRPr lang="zh-CN" sz="1000" b="1" kern="1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376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40385" algn="l"/>
                        </a:tabLst>
                      </a:pPr>
                      <a:r>
                        <a:rPr lang="en-US" altLang="zh-CN" sz="1000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T&lt; F1* 0.5</a:t>
                      </a:r>
                      <a:endParaRPr lang="zh-CN" sz="1000" kern="1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40385" algn="l"/>
                        </a:tabLst>
                      </a:pPr>
                      <a:r>
                        <a:rPr lang="en-US" altLang="zh-CN" sz="1000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J=</a:t>
                      </a:r>
                      <a:r>
                        <a:rPr lang="en-US" sz="1000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F1</a:t>
                      </a:r>
                      <a:endParaRPr lang="zh-CN" sz="1000" kern="1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3966"/>
                  </a:ext>
                </a:extLst>
              </a:tr>
            </a:tbl>
          </a:graphicData>
        </a:graphic>
      </p:graphicFrame>
      <p:grpSp>
        <p:nvGrpSpPr>
          <p:cNvPr id="32" name="组合 31">
            <a:extLst>
              <a:ext uri="{FF2B5EF4-FFF2-40B4-BE49-F238E27FC236}">
                <a16:creationId xmlns:a16="http://schemas.microsoft.com/office/drawing/2014/main" id="{D0EBE14D-F518-4FC6-867F-7609FD2BEB7F}"/>
              </a:ext>
            </a:extLst>
          </p:cNvPr>
          <p:cNvGrpSpPr/>
          <p:nvPr/>
        </p:nvGrpSpPr>
        <p:grpSpPr>
          <a:xfrm>
            <a:off x="2158156" y="2468201"/>
            <a:ext cx="614717" cy="328393"/>
            <a:chOff x="1758698" y="3119952"/>
            <a:chExt cx="614717" cy="328393"/>
          </a:xfrm>
        </p:grpSpPr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39D0636D-B963-4828-A863-3303B88861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58698" y="3331597"/>
              <a:ext cx="563083" cy="379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8161C6EE-35EF-45BD-895E-78AFD10A27C2}"/>
                </a:ext>
              </a:extLst>
            </p:cNvPr>
            <p:cNvSpPr txBox="1"/>
            <p:nvPr/>
          </p:nvSpPr>
          <p:spPr>
            <a:xfrm>
              <a:off x="1784792" y="3119952"/>
              <a:ext cx="58862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b="1" dirty="0">
                  <a:solidFill>
                    <a:srgbClr val="FF0000"/>
                  </a:solidFill>
                </a:rPr>
                <a:t>T&lt;F1 *0.5</a:t>
              </a:r>
              <a:endParaRPr lang="zh-CN" altLang="en-US" sz="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A9EC4592-15F1-49F6-8EF1-902A38B759C8}"/>
                </a:ext>
              </a:extLst>
            </p:cNvPr>
            <p:cNvCxnSpPr>
              <a:cxnSpLocks/>
            </p:cNvCxnSpPr>
            <p:nvPr/>
          </p:nvCxnSpPr>
          <p:spPr>
            <a:xfrm>
              <a:off x="2351109" y="3235625"/>
              <a:ext cx="0" cy="21272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CB440365-0F6F-45A0-BFE5-91AAB58E682C}"/>
              </a:ext>
            </a:extLst>
          </p:cNvPr>
          <p:cNvGrpSpPr/>
          <p:nvPr/>
        </p:nvGrpSpPr>
        <p:grpSpPr>
          <a:xfrm>
            <a:off x="3290972" y="2479986"/>
            <a:ext cx="1464462" cy="322455"/>
            <a:chOff x="2891514" y="3119238"/>
            <a:chExt cx="1464462" cy="322455"/>
          </a:xfrm>
        </p:grpSpPr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3B95784E-3F3C-4B3D-BDF5-3FC99D16C892}"/>
                </a:ext>
              </a:extLst>
            </p:cNvPr>
            <p:cNvCxnSpPr>
              <a:cxnSpLocks/>
            </p:cNvCxnSpPr>
            <p:nvPr/>
          </p:nvCxnSpPr>
          <p:spPr>
            <a:xfrm>
              <a:off x="2918233" y="3334682"/>
              <a:ext cx="142298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18">
              <a:extLst>
                <a:ext uri="{FF2B5EF4-FFF2-40B4-BE49-F238E27FC236}">
                  <a16:creationId xmlns:a16="http://schemas.microsoft.com/office/drawing/2014/main" id="{0AC1CD35-7E49-4E91-849E-14FCB29E2186}"/>
                </a:ext>
              </a:extLst>
            </p:cNvPr>
            <p:cNvSpPr txBox="1"/>
            <p:nvPr/>
          </p:nvSpPr>
          <p:spPr>
            <a:xfrm>
              <a:off x="3449331" y="3119238"/>
              <a:ext cx="3674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800" b="1" dirty="0">
                  <a:solidFill>
                    <a:srgbClr val="FF0000"/>
                  </a:solidFill>
                </a:rPr>
                <a:t>J=F1</a:t>
              </a:r>
              <a:endParaRPr lang="zh-CN" altLang="en-US" sz="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18DDFFAF-02A4-44A1-B0B6-2E739DBEBE0E}"/>
                </a:ext>
              </a:extLst>
            </p:cNvPr>
            <p:cNvCxnSpPr/>
            <p:nvPr/>
          </p:nvCxnSpPr>
          <p:spPr>
            <a:xfrm>
              <a:off x="4355976" y="3226223"/>
              <a:ext cx="0" cy="21272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FE6B2D8F-A3F9-4B72-B3A1-DB808BDF744C}"/>
                </a:ext>
              </a:extLst>
            </p:cNvPr>
            <p:cNvCxnSpPr/>
            <p:nvPr/>
          </p:nvCxnSpPr>
          <p:spPr>
            <a:xfrm>
              <a:off x="2891514" y="3228973"/>
              <a:ext cx="0" cy="21272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1" name="Content Placeholder 9">
            <a:extLst>
              <a:ext uri="{FF2B5EF4-FFF2-40B4-BE49-F238E27FC236}">
                <a16:creationId xmlns:a16="http://schemas.microsoft.com/office/drawing/2014/main" id="{5B918042-5050-4622-AD2C-660D22B7E75C}"/>
              </a:ext>
            </a:extLst>
          </p:cNvPr>
          <p:cNvSpPr txBox="1">
            <a:spLocks/>
          </p:cNvSpPr>
          <p:nvPr/>
        </p:nvSpPr>
        <p:spPr>
          <a:xfrm>
            <a:off x="258866" y="483518"/>
            <a:ext cx="3888431" cy="417206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600" b="1" dirty="0">
                <a:solidFill>
                  <a:schemeClr val="accent2"/>
                </a:solidFill>
              </a:rPr>
              <a:t>第四节：常用</a:t>
            </a:r>
            <a:r>
              <a:rPr lang="en-US" altLang="zh-CN" sz="1600" b="1" dirty="0">
                <a:solidFill>
                  <a:schemeClr val="accent2"/>
                </a:solidFill>
              </a:rPr>
              <a:t>MPC</a:t>
            </a:r>
            <a:r>
              <a:rPr lang="zh-CN" altLang="en-US" sz="1600" b="1" dirty="0">
                <a:solidFill>
                  <a:schemeClr val="accent2"/>
                </a:solidFill>
              </a:rPr>
              <a:t>参数介绍：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781829DC-1E7D-40EC-91FA-9B5CA1BD5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/>
              <a:t>第</a:t>
            </a:r>
            <a:fld id="{3079C3BD-C40E-48A4-A257-09951898C22D}" type="slidenum">
              <a:rPr lang="en-US" smtClean="0"/>
              <a:pPr/>
              <a:t>15</a:t>
            </a:fld>
            <a:r>
              <a:rPr lang="zh-CN" altLang="en-US"/>
              <a:t>页  </a:t>
            </a:r>
            <a:r>
              <a:rPr lang="en-US" altLang="zh-CN" sz="800"/>
              <a:t>Afimilk Confidential </a:t>
            </a:r>
            <a:r>
              <a:rPr lang="zh-CN" altLang="en-US" sz="800"/>
              <a:t>阿菲金内部文件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6462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 descr="图片包含 音乐&#10;&#10;描述已自动生成">
            <a:extLst>
              <a:ext uri="{FF2B5EF4-FFF2-40B4-BE49-F238E27FC236}">
                <a16:creationId xmlns:a16="http://schemas.microsoft.com/office/drawing/2014/main" id="{95CA8155-D056-408E-B5A6-2B4E90C5E1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51"/>
          <a:stretch/>
        </p:blipFill>
        <p:spPr>
          <a:xfrm>
            <a:off x="1763688" y="1848513"/>
            <a:ext cx="6413163" cy="2482408"/>
          </a:xfrm>
          <a:prstGeom prst="rect">
            <a:avLst/>
          </a:prstGeom>
        </p:spPr>
      </p:pic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FC28A98-4A41-430E-8BF5-4A1F7C72121A}"/>
              </a:ext>
            </a:extLst>
          </p:cNvPr>
          <p:cNvSpPr txBox="1">
            <a:spLocks/>
          </p:cNvSpPr>
          <p:nvPr/>
        </p:nvSpPr>
        <p:spPr>
          <a:xfrm>
            <a:off x="263516" y="872187"/>
            <a:ext cx="3308035" cy="3908127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 b="1" dirty="0"/>
              <a:t>4.4 </a:t>
            </a:r>
            <a:r>
              <a:rPr lang="zh-CN" altLang="en-US" sz="1200" b="1" dirty="0"/>
              <a:t>自动脱杯相关参数：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00" b="1" dirty="0"/>
              <a:t>F5</a:t>
            </a:r>
            <a:r>
              <a:rPr lang="zh-CN" altLang="en-US" sz="1200" b="1" dirty="0"/>
              <a:t>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 b="1" dirty="0"/>
              <a:t>二次套杯预挤时间（关闭</a:t>
            </a:r>
            <a:r>
              <a:rPr lang="en-US" altLang="zh-CN" sz="1200" b="1" dirty="0"/>
              <a:t>F2</a:t>
            </a:r>
            <a:r>
              <a:rPr lang="zh-CN" altLang="en-US" sz="1200" b="1" dirty="0"/>
              <a:t>阈值侦测时间）。</a:t>
            </a:r>
            <a:endParaRPr lang="en-US" altLang="zh-CN" sz="1200" b="1" dirty="0"/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DFE4F247-66A2-4109-8783-1B2BE5704097}"/>
              </a:ext>
            </a:extLst>
          </p:cNvPr>
          <p:cNvGrpSpPr/>
          <p:nvPr/>
        </p:nvGrpSpPr>
        <p:grpSpPr>
          <a:xfrm>
            <a:off x="2201147" y="2097370"/>
            <a:ext cx="1431387" cy="327207"/>
            <a:chOff x="1769099" y="2859782"/>
            <a:chExt cx="1431387" cy="327207"/>
          </a:xfrm>
        </p:grpSpPr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3B95784E-3F3C-4B3D-BDF5-3FC99D16C892}"/>
                </a:ext>
              </a:extLst>
            </p:cNvPr>
            <p:cNvCxnSpPr>
              <a:cxnSpLocks/>
            </p:cNvCxnSpPr>
            <p:nvPr/>
          </p:nvCxnSpPr>
          <p:spPr>
            <a:xfrm>
              <a:off x="1769099" y="3075806"/>
              <a:ext cx="142298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AC1CD35-7E49-4E91-849E-14FCB29E2186}"/>
                </a:ext>
              </a:extLst>
            </p:cNvPr>
            <p:cNvSpPr txBox="1"/>
            <p:nvPr/>
          </p:nvSpPr>
          <p:spPr>
            <a:xfrm>
              <a:off x="2300197" y="2859782"/>
              <a:ext cx="2824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>
                  <a:solidFill>
                    <a:srgbClr val="FF0000"/>
                  </a:solidFill>
                </a:rPr>
                <a:t>F1</a:t>
              </a:r>
              <a:endParaRPr lang="zh-CN" altLang="en-US" sz="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18DDFFAF-02A4-44A1-B0B6-2E739DBEBE0E}"/>
                </a:ext>
              </a:extLst>
            </p:cNvPr>
            <p:cNvCxnSpPr>
              <a:cxnSpLocks/>
            </p:cNvCxnSpPr>
            <p:nvPr/>
          </p:nvCxnSpPr>
          <p:spPr>
            <a:xfrm>
              <a:off x="3200486" y="2974269"/>
              <a:ext cx="0" cy="21272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36036DCA-3935-4B2F-9C39-E1AE77FC8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95334"/>
              </p:ext>
            </p:extLst>
          </p:nvPr>
        </p:nvGraphicFramePr>
        <p:xfrm>
          <a:off x="3965928" y="1588536"/>
          <a:ext cx="3154680" cy="304800"/>
        </p:xfrm>
        <a:graphic>
          <a:graphicData uri="http://schemas.openxmlformats.org/drawingml/2006/table">
            <a:tbl>
              <a:tblPr/>
              <a:tblGrid>
                <a:gridCol w="1707515">
                  <a:extLst>
                    <a:ext uri="{9D8B030D-6E8A-4147-A177-3AD203B41FA5}">
                      <a16:colId xmlns:a16="http://schemas.microsoft.com/office/drawing/2014/main" val="428584273"/>
                    </a:ext>
                  </a:extLst>
                </a:gridCol>
                <a:gridCol w="1447165">
                  <a:extLst>
                    <a:ext uri="{9D8B030D-6E8A-4147-A177-3AD203B41FA5}">
                      <a16:colId xmlns:a16="http://schemas.microsoft.com/office/drawing/2014/main" val="19435621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540385" algn="l"/>
                        </a:tabLst>
                      </a:pPr>
                      <a:r>
                        <a:rPr lang="zh-CN" altLang="en-US" sz="1000" b="1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设</a:t>
                      </a:r>
                      <a:r>
                        <a:rPr lang="zh-CN" sz="1000" b="1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首次</a:t>
                      </a:r>
                      <a:r>
                        <a:rPr lang="zh-CN" altLang="en-US" sz="1000" b="1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挤奶</a:t>
                      </a:r>
                      <a:r>
                        <a:rPr lang="zh-CN" sz="1000" b="1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时间为</a:t>
                      </a:r>
                      <a:r>
                        <a:rPr lang="en-US" sz="1000" b="1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 T )</a:t>
                      </a:r>
                      <a:endParaRPr lang="zh-CN" sz="1000" b="1" kern="1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540385" algn="l"/>
                        </a:tabLst>
                      </a:pPr>
                      <a:r>
                        <a:rPr lang="zh-CN" sz="1000" b="1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二次套杯预挤时间为</a:t>
                      </a:r>
                      <a:r>
                        <a:rPr lang="en-US" altLang="zh-CN" sz="1000" b="1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J</a:t>
                      </a:r>
                      <a:endParaRPr lang="zh-CN" sz="1000" b="1" kern="1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376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40385" algn="l"/>
                        </a:tabLst>
                      </a:pPr>
                      <a:r>
                        <a:rPr lang="en-US" sz="1000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F1*0.5</a:t>
                      </a:r>
                      <a:r>
                        <a:rPr lang="en-US" sz="1000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1000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T&lt;F1</a:t>
                      </a:r>
                      <a:endParaRPr lang="zh-CN" sz="1000" kern="1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40385" algn="l"/>
                        </a:tabLst>
                      </a:pPr>
                      <a:r>
                        <a:rPr lang="en-US" altLang="zh-CN" sz="1000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J=</a:t>
                      </a:r>
                      <a:r>
                        <a:rPr lang="en-US" sz="1000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F5+(F1-T)</a:t>
                      </a:r>
                      <a:endParaRPr lang="zh-CN" sz="1000" kern="1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803912"/>
                  </a:ext>
                </a:extLst>
              </a:tr>
            </a:tbl>
          </a:graphicData>
        </a:graphic>
      </p:graphicFrame>
      <p:grpSp>
        <p:nvGrpSpPr>
          <p:cNvPr id="10" name="组合 9">
            <a:extLst>
              <a:ext uri="{FF2B5EF4-FFF2-40B4-BE49-F238E27FC236}">
                <a16:creationId xmlns:a16="http://schemas.microsoft.com/office/drawing/2014/main" id="{D6A01C8E-441B-47CB-9B10-17713C55A66D}"/>
              </a:ext>
            </a:extLst>
          </p:cNvPr>
          <p:cNvGrpSpPr/>
          <p:nvPr/>
        </p:nvGrpSpPr>
        <p:grpSpPr>
          <a:xfrm>
            <a:off x="2214053" y="2428619"/>
            <a:ext cx="1133811" cy="296489"/>
            <a:chOff x="1782005" y="3151856"/>
            <a:chExt cx="1133811" cy="296489"/>
          </a:xfrm>
        </p:grpSpPr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39D0636D-B963-4828-A863-3303B88861FF}"/>
                </a:ext>
              </a:extLst>
            </p:cNvPr>
            <p:cNvCxnSpPr>
              <a:cxnSpLocks/>
            </p:cNvCxnSpPr>
            <p:nvPr/>
          </p:nvCxnSpPr>
          <p:spPr>
            <a:xfrm>
              <a:off x="1782005" y="3341985"/>
              <a:ext cx="1016989" cy="254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8161C6EE-35EF-45BD-895E-78AFD10A27C2}"/>
                </a:ext>
              </a:extLst>
            </p:cNvPr>
            <p:cNvSpPr txBox="1"/>
            <p:nvPr/>
          </p:nvSpPr>
          <p:spPr>
            <a:xfrm>
              <a:off x="2064057" y="3151856"/>
              <a:ext cx="8517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>
                  <a:solidFill>
                    <a:srgbClr val="FF0000"/>
                  </a:solidFill>
                </a:rPr>
                <a:t>F1 *0.5 &lt;T&lt; F1</a:t>
              </a:r>
              <a:endParaRPr lang="zh-CN" altLang="en-US" sz="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A9EC4592-15F1-49F6-8EF1-902A38B759C8}"/>
                </a:ext>
              </a:extLst>
            </p:cNvPr>
            <p:cNvCxnSpPr>
              <a:cxnSpLocks/>
            </p:cNvCxnSpPr>
            <p:nvPr/>
          </p:nvCxnSpPr>
          <p:spPr>
            <a:xfrm>
              <a:off x="2812100" y="3235625"/>
              <a:ext cx="0" cy="21272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004AFB9-1F63-4F9E-8B5C-D8D7BE2CBB32}"/>
              </a:ext>
            </a:extLst>
          </p:cNvPr>
          <p:cNvGrpSpPr/>
          <p:nvPr/>
        </p:nvGrpSpPr>
        <p:grpSpPr>
          <a:xfrm>
            <a:off x="3258939" y="2425157"/>
            <a:ext cx="376957" cy="287452"/>
            <a:chOff x="2826891" y="3148394"/>
            <a:chExt cx="376957" cy="287452"/>
          </a:xfrm>
        </p:grpSpPr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53CAF6FA-392B-400A-B5A2-0735705978AD}"/>
                </a:ext>
              </a:extLst>
            </p:cNvPr>
            <p:cNvCxnSpPr/>
            <p:nvPr/>
          </p:nvCxnSpPr>
          <p:spPr>
            <a:xfrm>
              <a:off x="3203848" y="3223126"/>
              <a:ext cx="0" cy="21272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90A711BB-89D4-4A89-836C-F0A043ADF494}"/>
                </a:ext>
              </a:extLst>
            </p:cNvPr>
            <p:cNvGrpSpPr/>
            <p:nvPr/>
          </p:nvGrpSpPr>
          <p:grpSpPr>
            <a:xfrm>
              <a:off x="2826891" y="3148394"/>
              <a:ext cx="376957" cy="215444"/>
              <a:chOff x="2826891" y="3148394"/>
              <a:chExt cx="376957" cy="215444"/>
            </a:xfrm>
          </p:grpSpPr>
          <p:cxnSp>
            <p:nvCxnSpPr>
              <p:cNvPr id="24" name="直接箭头连接符 23">
                <a:extLst>
                  <a:ext uri="{FF2B5EF4-FFF2-40B4-BE49-F238E27FC236}">
                    <a16:creationId xmlns:a16="http://schemas.microsoft.com/office/drawing/2014/main" id="{1E1BD98B-2836-4244-A2FA-71BDAA2F6E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26891" y="3341985"/>
                <a:ext cx="368184" cy="2549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1AB9C240-FA6B-4331-8D1C-0A0D2C446030}"/>
                  </a:ext>
                </a:extLst>
              </p:cNvPr>
              <p:cNvSpPr txBox="1"/>
              <p:nvPr/>
            </p:nvSpPr>
            <p:spPr>
              <a:xfrm>
                <a:off x="2838042" y="3148394"/>
                <a:ext cx="3658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b="1" dirty="0">
                    <a:solidFill>
                      <a:srgbClr val="FF0000"/>
                    </a:solidFill>
                  </a:rPr>
                  <a:t>F1-T</a:t>
                </a:r>
                <a:endParaRPr lang="zh-CN" altLang="en-US" sz="800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5DB58486-070D-48D0-BE92-7833AB9D550C}"/>
              </a:ext>
            </a:extLst>
          </p:cNvPr>
          <p:cNvGrpSpPr/>
          <p:nvPr/>
        </p:nvGrpSpPr>
        <p:grpSpPr>
          <a:xfrm>
            <a:off x="3694311" y="3137661"/>
            <a:ext cx="902489" cy="295028"/>
            <a:chOff x="3409050" y="3362763"/>
            <a:chExt cx="902489" cy="295028"/>
          </a:xfrm>
        </p:grpSpPr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F2D3888E-5931-4F44-86BE-F4B1F13F95BE}"/>
                </a:ext>
              </a:extLst>
            </p:cNvPr>
            <p:cNvCxnSpPr>
              <a:cxnSpLocks/>
            </p:cNvCxnSpPr>
            <p:nvPr/>
          </p:nvCxnSpPr>
          <p:spPr>
            <a:xfrm>
              <a:off x="3415401" y="3551431"/>
              <a:ext cx="88868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CA063147-1D42-4875-8B14-196339A6765D}"/>
                </a:ext>
              </a:extLst>
            </p:cNvPr>
            <p:cNvSpPr txBox="1"/>
            <p:nvPr/>
          </p:nvSpPr>
          <p:spPr>
            <a:xfrm>
              <a:off x="3780377" y="3362763"/>
              <a:ext cx="21833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b="1" dirty="0">
                  <a:solidFill>
                    <a:srgbClr val="FF0000"/>
                  </a:solidFill>
                </a:rPr>
                <a:t>J</a:t>
              </a:r>
              <a:endParaRPr lang="zh-CN" altLang="en-US" sz="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9FC8650A-F87A-4DF7-B033-668B5FF5751F}"/>
                </a:ext>
              </a:extLst>
            </p:cNvPr>
            <p:cNvCxnSpPr/>
            <p:nvPr/>
          </p:nvCxnSpPr>
          <p:spPr>
            <a:xfrm>
              <a:off x="4311539" y="3445071"/>
              <a:ext cx="0" cy="21272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A9D5DB95-CFCE-4EA8-80E9-F5A1E25E1308}"/>
                </a:ext>
              </a:extLst>
            </p:cNvPr>
            <p:cNvCxnSpPr/>
            <p:nvPr/>
          </p:nvCxnSpPr>
          <p:spPr>
            <a:xfrm>
              <a:off x="3409050" y="3445071"/>
              <a:ext cx="0" cy="21272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44FEC29D-2A3F-4864-BC50-F3844961EAD8}"/>
              </a:ext>
            </a:extLst>
          </p:cNvPr>
          <p:cNvGrpSpPr/>
          <p:nvPr/>
        </p:nvGrpSpPr>
        <p:grpSpPr>
          <a:xfrm>
            <a:off x="3697811" y="2841125"/>
            <a:ext cx="906079" cy="318972"/>
            <a:chOff x="3265763" y="3564362"/>
            <a:chExt cx="906079" cy="318972"/>
          </a:xfrm>
        </p:grpSpPr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id="{4C2FEAD6-583A-4ED7-BC60-8E226AB02922}"/>
                </a:ext>
              </a:extLst>
            </p:cNvPr>
            <p:cNvGrpSpPr/>
            <p:nvPr/>
          </p:nvGrpSpPr>
          <p:grpSpPr>
            <a:xfrm>
              <a:off x="3265763" y="3585206"/>
              <a:ext cx="508565" cy="298128"/>
              <a:chOff x="3415703" y="3079267"/>
              <a:chExt cx="508565" cy="298128"/>
            </a:xfrm>
          </p:grpSpPr>
          <p:cxnSp>
            <p:nvCxnSpPr>
              <p:cNvPr id="36" name="直接箭头连接符 35">
                <a:extLst>
                  <a:ext uri="{FF2B5EF4-FFF2-40B4-BE49-F238E27FC236}">
                    <a16:creationId xmlns:a16="http://schemas.microsoft.com/office/drawing/2014/main" id="{7DBBD971-2B7C-4DB2-8501-4DF79FBA02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0928" y="3251939"/>
                <a:ext cx="503340" cy="42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A477E232-0563-48CE-94DC-95BBDE79C4F4}"/>
                  </a:ext>
                </a:extLst>
              </p:cNvPr>
              <p:cNvSpPr txBox="1"/>
              <p:nvPr/>
            </p:nvSpPr>
            <p:spPr>
              <a:xfrm>
                <a:off x="3542595" y="3079267"/>
                <a:ext cx="28245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b="1" dirty="0">
                    <a:solidFill>
                      <a:srgbClr val="FF0000"/>
                    </a:solidFill>
                  </a:rPr>
                  <a:t>F5</a:t>
                </a:r>
                <a:endParaRPr lang="zh-CN" altLang="en-US" sz="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A3E3D4A4-2711-4A8C-85B2-F17F52D28091}"/>
                  </a:ext>
                </a:extLst>
              </p:cNvPr>
              <p:cNvCxnSpPr/>
              <p:nvPr/>
            </p:nvCxnSpPr>
            <p:spPr>
              <a:xfrm>
                <a:off x="3415703" y="3164675"/>
                <a:ext cx="0" cy="212720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C2D3ACB5-C274-49B1-9A2C-4D1A0D8C2096}"/>
                </a:ext>
              </a:extLst>
            </p:cNvPr>
            <p:cNvGrpSpPr/>
            <p:nvPr/>
          </p:nvGrpSpPr>
          <p:grpSpPr>
            <a:xfrm>
              <a:off x="3774328" y="3564362"/>
              <a:ext cx="397514" cy="299951"/>
              <a:chOff x="2812100" y="3148394"/>
              <a:chExt cx="397514" cy="299951"/>
            </a:xfrm>
          </p:grpSpPr>
          <p:cxnSp>
            <p:nvCxnSpPr>
              <p:cNvPr id="42" name="直接连接符 41">
                <a:extLst>
                  <a:ext uri="{FF2B5EF4-FFF2-40B4-BE49-F238E27FC236}">
                    <a16:creationId xmlns:a16="http://schemas.microsoft.com/office/drawing/2014/main" id="{8856B1F0-90F9-4B30-9BD8-517A47BD5B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12100" y="3235625"/>
                <a:ext cx="0" cy="212720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7" name="直接箭头连接符 46">
                <a:extLst>
                  <a:ext uri="{FF2B5EF4-FFF2-40B4-BE49-F238E27FC236}">
                    <a16:creationId xmlns:a16="http://schemas.microsoft.com/office/drawing/2014/main" id="{4BC629B1-AC53-4D8B-B30E-5E9F992D6E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26891" y="3341985"/>
                <a:ext cx="368184" cy="2549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84DBDFF5-0E88-4401-93D7-2BA8CEF2BF7A}"/>
                  </a:ext>
                </a:extLst>
              </p:cNvPr>
              <p:cNvCxnSpPr/>
              <p:nvPr/>
            </p:nvCxnSpPr>
            <p:spPr>
              <a:xfrm>
                <a:off x="3203848" y="3223126"/>
                <a:ext cx="0" cy="212720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03659406-E4F2-4374-BA6A-81EE4B4FBC6A}"/>
                  </a:ext>
                </a:extLst>
              </p:cNvPr>
              <p:cNvSpPr txBox="1"/>
              <p:nvPr/>
            </p:nvSpPr>
            <p:spPr>
              <a:xfrm>
                <a:off x="2843808" y="3148394"/>
                <a:ext cx="36580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00" b="1" dirty="0">
                    <a:solidFill>
                      <a:srgbClr val="FF0000"/>
                    </a:solidFill>
                  </a:rPr>
                  <a:t>F1-T</a:t>
                </a:r>
                <a:endParaRPr lang="zh-CN" altLang="en-US" sz="8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43" name="Content Placeholder 9">
            <a:extLst>
              <a:ext uri="{FF2B5EF4-FFF2-40B4-BE49-F238E27FC236}">
                <a16:creationId xmlns:a16="http://schemas.microsoft.com/office/drawing/2014/main" id="{ECD1902C-6AA7-4F9E-9762-B960BC4A7F27}"/>
              </a:ext>
            </a:extLst>
          </p:cNvPr>
          <p:cNvSpPr txBox="1">
            <a:spLocks/>
          </p:cNvSpPr>
          <p:nvPr/>
        </p:nvSpPr>
        <p:spPr>
          <a:xfrm>
            <a:off x="258866" y="483518"/>
            <a:ext cx="3888431" cy="417206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600" b="1" dirty="0">
                <a:solidFill>
                  <a:schemeClr val="accent2"/>
                </a:solidFill>
              </a:rPr>
              <a:t>第四节：常用</a:t>
            </a:r>
            <a:r>
              <a:rPr lang="en-US" altLang="zh-CN" sz="1600" b="1" dirty="0">
                <a:solidFill>
                  <a:schemeClr val="accent2"/>
                </a:solidFill>
              </a:rPr>
              <a:t>MPC</a:t>
            </a:r>
            <a:r>
              <a:rPr lang="zh-CN" altLang="en-US" sz="1600" b="1" dirty="0">
                <a:solidFill>
                  <a:schemeClr val="accent2"/>
                </a:solidFill>
              </a:rPr>
              <a:t>参数介绍：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18" name="灯片编号占位符 17">
            <a:extLst>
              <a:ext uri="{FF2B5EF4-FFF2-40B4-BE49-F238E27FC236}">
                <a16:creationId xmlns:a16="http://schemas.microsoft.com/office/drawing/2014/main" id="{F972DC28-3B61-4097-B67B-614E28785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/>
              <a:t>第</a:t>
            </a:r>
            <a:fld id="{3079C3BD-C40E-48A4-A257-09951898C22D}" type="slidenum">
              <a:rPr lang="en-US" smtClean="0"/>
              <a:pPr/>
              <a:t>16</a:t>
            </a:fld>
            <a:r>
              <a:rPr lang="zh-CN" altLang="en-US"/>
              <a:t>页  </a:t>
            </a:r>
            <a:r>
              <a:rPr lang="en-US" altLang="zh-CN" sz="800"/>
              <a:t>Afimilk Confidential </a:t>
            </a:r>
            <a:r>
              <a:rPr lang="zh-CN" altLang="en-US" sz="800"/>
              <a:t>阿菲金内部文件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822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音乐&#10;&#10;描述已自动生成">
            <a:extLst>
              <a:ext uri="{FF2B5EF4-FFF2-40B4-BE49-F238E27FC236}">
                <a16:creationId xmlns:a16="http://schemas.microsoft.com/office/drawing/2014/main" id="{B9A28D9E-F34F-477F-B845-E92BBCB5A7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51"/>
          <a:stretch/>
        </p:blipFill>
        <p:spPr>
          <a:xfrm>
            <a:off x="1691680" y="1907162"/>
            <a:ext cx="6630544" cy="2566552"/>
          </a:xfrm>
          <a:prstGeom prst="rect">
            <a:avLst/>
          </a:prstGeom>
        </p:spPr>
      </p:pic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FC28A98-4A41-430E-8BF5-4A1F7C72121A}"/>
              </a:ext>
            </a:extLst>
          </p:cNvPr>
          <p:cNvSpPr txBox="1">
            <a:spLocks/>
          </p:cNvSpPr>
          <p:nvPr/>
        </p:nvSpPr>
        <p:spPr>
          <a:xfrm>
            <a:off x="260858" y="898298"/>
            <a:ext cx="3308035" cy="3908127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 b="1" dirty="0"/>
              <a:t>4.4 </a:t>
            </a:r>
            <a:r>
              <a:rPr lang="zh-CN" altLang="en-US" sz="1200" b="1" dirty="0"/>
              <a:t>自动脱杯相关参数：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00" b="1" dirty="0"/>
              <a:t>F5</a:t>
            </a:r>
            <a:r>
              <a:rPr lang="zh-CN" altLang="en-US" sz="1200" b="1" dirty="0"/>
              <a:t>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 b="1" dirty="0"/>
              <a:t>二次套杯预挤时间（关闭</a:t>
            </a:r>
            <a:r>
              <a:rPr lang="en-US" altLang="zh-CN" sz="1200" b="1" dirty="0"/>
              <a:t>F2</a:t>
            </a:r>
            <a:r>
              <a:rPr lang="zh-CN" altLang="en-US" sz="1200" b="1" dirty="0"/>
              <a:t>阈值侦测时间）。</a:t>
            </a:r>
            <a:endParaRPr lang="en-US" altLang="zh-CN" sz="1200" b="1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5103B47-7636-4706-847B-2F4DCB48FDDC}"/>
              </a:ext>
            </a:extLst>
          </p:cNvPr>
          <p:cNvGrpSpPr/>
          <p:nvPr/>
        </p:nvGrpSpPr>
        <p:grpSpPr>
          <a:xfrm>
            <a:off x="2183796" y="2239448"/>
            <a:ext cx="1508806" cy="327207"/>
            <a:chOff x="1691680" y="2859782"/>
            <a:chExt cx="1508806" cy="327207"/>
          </a:xfrm>
        </p:grpSpPr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3B95784E-3F3C-4B3D-BDF5-3FC99D16C892}"/>
                </a:ext>
              </a:extLst>
            </p:cNvPr>
            <p:cNvCxnSpPr>
              <a:cxnSpLocks/>
            </p:cNvCxnSpPr>
            <p:nvPr/>
          </p:nvCxnSpPr>
          <p:spPr>
            <a:xfrm>
              <a:off x="1691680" y="3075226"/>
              <a:ext cx="150040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AC1CD35-7E49-4E91-849E-14FCB29E2186}"/>
                </a:ext>
              </a:extLst>
            </p:cNvPr>
            <p:cNvSpPr txBox="1"/>
            <p:nvPr/>
          </p:nvSpPr>
          <p:spPr>
            <a:xfrm>
              <a:off x="2300197" y="2859782"/>
              <a:ext cx="28245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b="1" dirty="0">
                  <a:solidFill>
                    <a:srgbClr val="FF0000"/>
                  </a:solidFill>
                </a:rPr>
                <a:t>F1</a:t>
              </a:r>
              <a:endParaRPr lang="zh-CN" altLang="en-US" sz="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18DDFFAF-02A4-44A1-B0B6-2E739DBEBE0E}"/>
                </a:ext>
              </a:extLst>
            </p:cNvPr>
            <p:cNvCxnSpPr/>
            <p:nvPr/>
          </p:nvCxnSpPr>
          <p:spPr>
            <a:xfrm>
              <a:off x="3200486" y="2974269"/>
              <a:ext cx="0" cy="21272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EE6B97EA-881B-44D8-982F-BF21BF99AF6A}"/>
              </a:ext>
            </a:extLst>
          </p:cNvPr>
          <p:cNvGrpSpPr/>
          <p:nvPr/>
        </p:nvGrpSpPr>
        <p:grpSpPr>
          <a:xfrm>
            <a:off x="2183796" y="2541061"/>
            <a:ext cx="1686956" cy="286950"/>
            <a:chOff x="1691680" y="3161395"/>
            <a:chExt cx="1686956" cy="286950"/>
          </a:xfrm>
        </p:grpSpPr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39D0636D-B963-4828-A863-3303B88861FF}"/>
                </a:ext>
              </a:extLst>
            </p:cNvPr>
            <p:cNvCxnSpPr>
              <a:cxnSpLocks/>
            </p:cNvCxnSpPr>
            <p:nvPr/>
          </p:nvCxnSpPr>
          <p:spPr>
            <a:xfrm>
              <a:off x="1691680" y="3341985"/>
              <a:ext cx="165618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8161C6EE-35EF-45BD-895E-78AFD10A27C2}"/>
                </a:ext>
              </a:extLst>
            </p:cNvPr>
            <p:cNvSpPr txBox="1"/>
            <p:nvPr/>
          </p:nvSpPr>
          <p:spPr>
            <a:xfrm>
              <a:off x="2345732" y="3161395"/>
              <a:ext cx="8517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>
                  <a:solidFill>
                    <a:srgbClr val="FF0000"/>
                  </a:solidFill>
                </a:rPr>
                <a:t>T&gt; F1</a:t>
              </a:r>
              <a:endParaRPr lang="zh-CN" altLang="en-US" sz="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A9EC4592-15F1-49F6-8EF1-902A38B759C8}"/>
                </a:ext>
              </a:extLst>
            </p:cNvPr>
            <p:cNvCxnSpPr>
              <a:cxnSpLocks/>
            </p:cNvCxnSpPr>
            <p:nvPr/>
          </p:nvCxnSpPr>
          <p:spPr>
            <a:xfrm>
              <a:off x="3378636" y="3235625"/>
              <a:ext cx="0" cy="21272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2072E554-1F67-477E-A298-AD235FE8D5AA}"/>
              </a:ext>
            </a:extLst>
          </p:cNvPr>
          <p:cNvGrpSpPr/>
          <p:nvPr/>
        </p:nvGrpSpPr>
        <p:grpSpPr>
          <a:xfrm>
            <a:off x="4356235" y="2525487"/>
            <a:ext cx="510915" cy="298128"/>
            <a:chOff x="3415703" y="3079267"/>
            <a:chExt cx="510915" cy="298128"/>
          </a:xfrm>
        </p:grpSpPr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7DBBD971-2B7C-4DB2-8501-4DF79FBA0253}"/>
                </a:ext>
              </a:extLst>
            </p:cNvPr>
            <p:cNvCxnSpPr>
              <a:cxnSpLocks/>
            </p:cNvCxnSpPr>
            <p:nvPr/>
          </p:nvCxnSpPr>
          <p:spPr>
            <a:xfrm>
              <a:off x="3420928" y="3251939"/>
              <a:ext cx="503340" cy="4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A477E232-0563-48CE-94DC-95BBDE79C4F4}"/>
                </a:ext>
              </a:extLst>
            </p:cNvPr>
            <p:cNvSpPr txBox="1"/>
            <p:nvPr/>
          </p:nvSpPr>
          <p:spPr>
            <a:xfrm>
              <a:off x="3491880" y="3079267"/>
              <a:ext cx="3674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b="1" dirty="0">
                  <a:solidFill>
                    <a:srgbClr val="FF0000"/>
                  </a:solidFill>
                </a:rPr>
                <a:t>J=F5</a:t>
              </a:r>
              <a:endParaRPr lang="zh-CN" altLang="en-US" sz="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3527A9D1-B473-4886-AF3D-71F7A6C12A72}"/>
                </a:ext>
              </a:extLst>
            </p:cNvPr>
            <p:cNvCxnSpPr/>
            <p:nvPr/>
          </p:nvCxnSpPr>
          <p:spPr>
            <a:xfrm>
              <a:off x="3926618" y="3150940"/>
              <a:ext cx="0" cy="21272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A3E3D4A4-2711-4A8C-85B2-F17F52D28091}"/>
                </a:ext>
              </a:extLst>
            </p:cNvPr>
            <p:cNvCxnSpPr/>
            <p:nvPr/>
          </p:nvCxnSpPr>
          <p:spPr>
            <a:xfrm>
              <a:off x="3415703" y="3164675"/>
              <a:ext cx="0" cy="21272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aphicFrame>
        <p:nvGraphicFramePr>
          <p:cNvPr id="27" name="表格 26">
            <a:extLst>
              <a:ext uri="{FF2B5EF4-FFF2-40B4-BE49-F238E27FC236}">
                <a16:creationId xmlns:a16="http://schemas.microsoft.com/office/drawing/2014/main" id="{BCD0EAE1-8BBD-423C-88C7-FBF91EEB2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924648"/>
              </p:ext>
            </p:extLst>
          </p:nvPr>
        </p:nvGraphicFramePr>
        <p:xfrm>
          <a:off x="4229835" y="1546809"/>
          <a:ext cx="3154680" cy="304800"/>
        </p:xfrm>
        <a:graphic>
          <a:graphicData uri="http://schemas.openxmlformats.org/drawingml/2006/table">
            <a:tbl>
              <a:tblPr/>
              <a:tblGrid>
                <a:gridCol w="1707515">
                  <a:extLst>
                    <a:ext uri="{9D8B030D-6E8A-4147-A177-3AD203B41FA5}">
                      <a16:colId xmlns:a16="http://schemas.microsoft.com/office/drawing/2014/main" val="428584273"/>
                    </a:ext>
                  </a:extLst>
                </a:gridCol>
                <a:gridCol w="1447165">
                  <a:extLst>
                    <a:ext uri="{9D8B030D-6E8A-4147-A177-3AD203B41FA5}">
                      <a16:colId xmlns:a16="http://schemas.microsoft.com/office/drawing/2014/main" val="19435621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540385" algn="l"/>
                        </a:tabLst>
                      </a:pPr>
                      <a:r>
                        <a:rPr lang="zh-CN" altLang="en-US" sz="1000" b="1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设</a:t>
                      </a:r>
                      <a:r>
                        <a:rPr lang="zh-CN" sz="1000" b="1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首次</a:t>
                      </a:r>
                      <a:r>
                        <a:rPr lang="zh-CN" altLang="en-US" sz="1000" b="1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挤奶</a:t>
                      </a:r>
                      <a:r>
                        <a:rPr lang="zh-CN" sz="1000" b="1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时间为</a:t>
                      </a:r>
                      <a:r>
                        <a:rPr lang="en-US" sz="1000" b="1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 T )</a:t>
                      </a:r>
                      <a:endParaRPr lang="zh-CN" sz="1000" b="1" kern="1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540385" algn="l"/>
                        </a:tabLst>
                      </a:pPr>
                      <a:r>
                        <a:rPr lang="zh-CN" sz="1000" b="1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二次套杯预挤时间为</a:t>
                      </a:r>
                      <a:r>
                        <a:rPr lang="en-US" altLang="zh-CN" sz="1000" b="1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J</a:t>
                      </a:r>
                      <a:endParaRPr lang="zh-CN" sz="1000" b="1" kern="1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376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40385" algn="l"/>
                        </a:tabLst>
                      </a:pPr>
                      <a:r>
                        <a:rPr lang="en-US" sz="1000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T&gt; F1 </a:t>
                      </a:r>
                      <a:endParaRPr lang="zh-CN" sz="1000" kern="1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540385" algn="l"/>
                        </a:tabLst>
                      </a:pPr>
                      <a:r>
                        <a:rPr lang="en-US" sz="1000" kern="10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J=F5 </a:t>
                      </a:r>
                      <a:endParaRPr lang="zh-CN" sz="1000" kern="10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562096"/>
                  </a:ext>
                </a:extLst>
              </a:tr>
            </a:tbl>
          </a:graphicData>
        </a:graphic>
      </p:graphicFrame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EDFF0D8E-5843-45E3-A267-47DB650A9B39}"/>
              </a:ext>
            </a:extLst>
          </p:cNvPr>
          <p:cNvSpPr txBox="1">
            <a:spLocks/>
          </p:cNvSpPr>
          <p:nvPr/>
        </p:nvSpPr>
        <p:spPr>
          <a:xfrm>
            <a:off x="258866" y="483518"/>
            <a:ext cx="3888431" cy="417206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600" b="1" dirty="0">
                <a:solidFill>
                  <a:schemeClr val="accent2"/>
                </a:solidFill>
              </a:rPr>
              <a:t>第四节：常用</a:t>
            </a:r>
            <a:r>
              <a:rPr lang="en-US" altLang="zh-CN" sz="1600" b="1" dirty="0">
                <a:solidFill>
                  <a:schemeClr val="accent2"/>
                </a:solidFill>
              </a:rPr>
              <a:t>MPC</a:t>
            </a:r>
            <a:r>
              <a:rPr lang="zh-CN" altLang="en-US" sz="1600" b="1" dirty="0">
                <a:solidFill>
                  <a:schemeClr val="accent2"/>
                </a:solidFill>
              </a:rPr>
              <a:t>参数介绍：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5BFE9957-0CE1-4980-927C-477F3FF80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/>
              <a:t>第</a:t>
            </a:r>
            <a:fld id="{3079C3BD-C40E-48A4-A257-09951898C22D}" type="slidenum">
              <a:rPr lang="en-US" smtClean="0"/>
              <a:pPr/>
              <a:t>17</a:t>
            </a:fld>
            <a:r>
              <a:rPr lang="zh-CN" altLang="en-US"/>
              <a:t>页  </a:t>
            </a:r>
            <a:r>
              <a:rPr lang="en-US" altLang="zh-CN" sz="800"/>
              <a:t>Afimilk Confidential </a:t>
            </a:r>
            <a:r>
              <a:rPr lang="zh-CN" altLang="en-US" sz="800"/>
              <a:t>阿菲金内部文件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8592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A1A9D5F5-90AD-4DEC-AC58-5E6E343E45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263096"/>
              </p:ext>
            </p:extLst>
          </p:nvPr>
        </p:nvGraphicFramePr>
        <p:xfrm>
          <a:off x="4254383" y="483518"/>
          <a:ext cx="4572323" cy="4693982"/>
        </p:xfrm>
        <a:graphic>
          <a:graphicData uri="http://schemas.openxmlformats.org/drawingml/2006/table">
            <a:tbl>
              <a:tblPr/>
              <a:tblGrid>
                <a:gridCol w="1339841">
                  <a:extLst>
                    <a:ext uri="{9D8B030D-6E8A-4147-A177-3AD203B41FA5}">
                      <a16:colId xmlns:a16="http://schemas.microsoft.com/office/drawing/2014/main" val="2453170455"/>
                    </a:ext>
                  </a:extLst>
                </a:gridCol>
                <a:gridCol w="1733360">
                  <a:extLst>
                    <a:ext uri="{9D8B030D-6E8A-4147-A177-3AD203B41FA5}">
                      <a16:colId xmlns:a16="http://schemas.microsoft.com/office/drawing/2014/main" val="780732229"/>
                    </a:ext>
                  </a:extLst>
                </a:gridCol>
                <a:gridCol w="1499122">
                  <a:extLst>
                    <a:ext uri="{9D8B030D-6E8A-4147-A177-3AD203B41FA5}">
                      <a16:colId xmlns:a16="http://schemas.microsoft.com/office/drawing/2014/main" val="238804871"/>
                    </a:ext>
                  </a:extLst>
                </a:gridCol>
              </a:tblGrid>
              <a:tr h="2708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AfiControl</a:t>
                      </a:r>
                      <a:b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</a:br>
                      <a:r>
                        <a:rPr lang="zh-CN" alt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上参数名称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描述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初始默认值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32377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无预期产量挤奶牛的脱杯参数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97026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最长挤奶时间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01144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开始挤奶延时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3744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压杯流速参数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597460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U1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反冲洗清洗时间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56490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反冲洗注气时间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508223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脱杯后杯组下落延时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2803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FCP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流量控制脉动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030578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计量器排水时间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清洗模式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51379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计量器注水时间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清洗模式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71566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脱杯延时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848468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回残奶时间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7335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计量器最后排空时间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068560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休眠延时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分钟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572337"/>
                  </a:ext>
                </a:extLst>
              </a:tr>
              <a:tr h="127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温度单位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宋体" panose="02010600030101010101" pitchFamily="2" charset="-122"/>
                        </a:rPr>
                        <a:t>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968948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重量单位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23395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预挤时间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3791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脱杯参数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177368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二次套杯预挤时间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07745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脉动频率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次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分钟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88840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Ratio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脉动比率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60:40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978241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刺激按摩时间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501891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 PPM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刺激按摩频率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7191263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 Ratio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刺激按摩比率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60:40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36089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挤奶键保护等级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按</a:t>
                      </a:r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次开始键或外部启动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00788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报警状态等级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普通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760187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取消自动脱杯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关闭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396195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50:50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脉动比率挤奶阶段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330415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 err="1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dU</a:t>
                      </a:r>
                      <a:endParaRPr lang="en-US" sz="600" b="1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废奶排出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82200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LO-Not ID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未识别牛号时挤奶保护等级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按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次开始键或外部启动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37983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LO-Blood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血乳时挤奶保护等级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输入密码，不允许外部启动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408720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 err="1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Technozoo</a:t>
                      </a:r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mode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安息日模式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关闭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695637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Strip minimum time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最短压杯时间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605725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Blood Removal Enable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血乳自动脱杯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开启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389575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Blood Removal Threshold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血乳自动脱杯等级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85125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快速自动脱杯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关闭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356210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奶衬更换时间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650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小时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6001529"/>
                  </a:ext>
                </a:extLst>
              </a:tr>
              <a:tr h="1020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MCS valve Clean Mode Period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分级牛奶管路阀门切换周期</a:t>
                      </a:r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清洗模式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906297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Buzzer Enable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蜂鸣器开关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开启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208311"/>
                  </a:ext>
                </a:extLst>
              </a:tr>
            </a:tbl>
          </a:graphicData>
        </a:graphic>
      </p:graphicFrame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FC28A98-4A41-430E-8BF5-4A1F7C72121A}"/>
              </a:ext>
            </a:extLst>
          </p:cNvPr>
          <p:cNvSpPr txBox="1">
            <a:spLocks/>
          </p:cNvSpPr>
          <p:nvPr/>
        </p:nvSpPr>
        <p:spPr>
          <a:xfrm>
            <a:off x="258866" y="900724"/>
            <a:ext cx="3848281" cy="3799215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 b="1" dirty="0"/>
              <a:t>4.4 </a:t>
            </a:r>
            <a:r>
              <a:rPr lang="zh-CN" altLang="en-US" sz="1200" b="1" dirty="0"/>
              <a:t>自动脱杯相关参数：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 b="1" dirty="0"/>
              <a:t>脱杯操作参数：</a:t>
            </a:r>
            <a:r>
              <a:rPr lang="en-US" altLang="zh-CN" sz="1200" b="1" dirty="0"/>
              <a:t>F3</a:t>
            </a:r>
            <a:r>
              <a:rPr lang="zh-CN" altLang="en-US" sz="1200" b="1" dirty="0"/>
              <a:t>，</a:t>
            </a:r>
            <a:r>
              <a:rPr lang="en-US" altLang="zh-CN" sz="1200" b="1" dirty="0"/>
              <a:t>SL</a:t>
            </a:r>
            <a:r>
              <a:rPr lang="zh-CN" altLang="en-US" sz="1200" b="1" dirty="0"/>
              <a:t>，</a:t>
            </a:r>
            <a:r>
              <a:rPr lang="en-US" altLang="zh-CN" sz="1200" b="1" dirty="0"/>
              <a:t>SH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00" b="1" dirty="0"/>
              <a:t>F3</a:t>
            </a:r>
            <a:r>
              <a:rPr lang="zh-CN" altLang="en-US" sz="1200" b="1" dirty="0"/>
              <a:t>：脱杯延时参数（从计量器关闭真空到脱杯气缸回收杯组的延时参数）。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00" b="1" dirty="0"/>
              <a:t>SL</a:t>
            </a:r>
            <a:r>
              <a:rPr lang="zh-CN" altLang="en-US" sz="1200" b="1" dirty="0"/>
              <a:t>：回残奶时间。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00" b="1" dirty="0"/>
              <a:t>SH</a:t>
            </a:r>
            <a:r>
              <a:rPr lang="zh-CN" altLang="en-US" sz="1200" b="1" dirty="0"/>
              <a:t>：脱杯后计量器排空时间。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8E8DC1BD-52C1-41A8-9EAF-67980CAA4553}"/>
              </a:ext>
            </a:extLst>
          </p:cNvPr>
          <p:cNvSpPr/>
          <p:nvPr/>
        </p:nvSpPr>
        <p:spPr>
          <a:xfrm>
            <a:off x="4237102" y="1897021"/>
            <a:ext cx="4583370" cy="35343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F212CFB6-530E-4FE3-9C35-F70B1380C55D}"/>
              </a:ext>
            </a:extLst>
          </p:cNvPr>
          <p:cNvSpPr txBox="1">
            <a:spLocks/>
          </p:cNvSpPr>
          <p:nvPr/>
        </p:nvSpPr>
        <p:spPr>
          <a:xfrm>
            <a:off x="258866" y="483518"/>
            <a:ext cx="3888431" cy="417206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600" b="1" dirty="0">
                <a:solidFill>
                  <a:schemeClr val="accent2"/>
                </a:solidFill>
              </a:rPr>
              <a:t>第四节：常用</a:t>
            </a:r>
            <a:r>
              <a:rPr lang="en-US" altLang="zh-CN" sz="1600" b="1" dirty="0">
                <a:solidFill>
                  <a:schemeClr val="accent2"/>
                </a:solidFill>
              </a:rPr>
              <a:t>MPC</a:t>
            </a:r>
            <a:r>
              <a:rPr lang="zh-CN" altLang="en-US" sz="1600" b="1" dirty="0">
                <a:solidFill>
                  <a:schemeClr val="accent2"/>
                </a:solidFill>
              </a:rPr>
              <a:t>参数介绍：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43A4982E-9F97-402A-8DF9-6A966A67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/>
              <a:t>第</a:t>
            </a:r>
            <a:fld id="{3079C3BD-C40E-48A4-A257-09951898C22D}" type="slidenum">
              <a:rPr lang="en-US" smtClean="0"/>
              <a:pPr/>
              <a:t>18</a:t>
            </a:fld>
            <a:r>
              <a:rPr lang="zh-CN" altLang="en-US"/>
              <a:t>页  </a:t>
            </a:r>
            <a:r>
              <a:rPr lang="en-US" altLang="zh-CN" sz="800"/>
              <a:t>Afimilk Confidential </a:t>
            </a:r>
            <a:r>
              <a:rPr lang="zh-CN" altLang="en-US" sz="800"/>
              <a:t>阿菲金内部文件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495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包含 屏幕截图&#10;&#10;描述已自动生成">
            <a:extLst>
              <a:ext uri="{FF2B5EF4-FFF2-40B4-BE49-F238E27FC236}">
                <a16:creationId xmlns:a16="http://schemas.microsoft.com/office/drawing/2014/main" id="{F597CE85-78FF-46A0-BCAE-C19F440239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36128" r="2513"/>
          <a:stretch/>
        </p:blipFill>
        <p:spPr>
          <a:xfrm>
            <a:off x="3181398" y="2264281"/>
            <a:ext cx="5373491" cy="2206056"/>
          </a:xfrm>
          <a:prstGeom prst="rect">
            <a:avLst/>
          </a:prstGeom>
        </p:spPr>
      </p:pic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FC28A98-4A41-430E-8BF5-4A1F7C72121A}"/>
              </a:ext>
            </a:extLst>
          </p:cNvPr>
          <p:cNvSpPr txBox="1">
            <a:spLocks/>
          </p:cNvSpPr>
          <p:nvPr/>
        </p:nvSpPr>
        <p:spPr>
          <a:xfrm>
            <a:off x="247984" y="904934"/>
            <a:ext cx="3020004" cy="3799215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 b="1" dirty="0"/>
              <a:t>4.4 </a:t>
            </a:r>
            <a:r>
              <a:rPr lang="zh-CN" altLang="en-US" sz="1200" b="1" dirty="0"/>
              <a:t>自动脱杯相关参数：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 b="1" dirty="0"/>
              <a:t>脱杯操作参数：</a:t>
            </a:r>
            <a:r>
              <a:rPr lang="en-US" altLang="zh-CN" sz="1200" b="1" dirty="0"/>
              <a:t>F3</a:t>
            </a:r>
            <a:r>
              <a:rPr lang="zh-CN" altLang="en-US" sz="1200" b="1" dirty="0"/>
              <a:t>，</a:t>
            </a:r>
            <a:r>
              <a:rPr lang="en-US" altLang="zh-CN" sz="1200" b="1" dirty="0"/>
              <a:t>SL</a:t>
            </a:r>
            <a:r>
              <a:rPr lang="zh-CN" altLang="en-US" sz="1200" b="1" dirty="0"/>
              <a:t>，</a:t>
            </a:r>
            <a:r>
              <a:rPr lang="en-US" altLang="zh-CN" sz="1200" b="1" dirty="0"/>
              <a:t>SH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 b="1" dirty="0"/>
              <a:t>挤奶结束，</a:t>
            </a:r>
            <a:r>
              <a:rPr lang="en-US" altLang="zh-CN" sz="1200" b="1" dirty="0"/>
              <a:t>MPC</a:t>
            </a:r>
            <a:r>
              <a:rPr lang="zh-CN" altLang="en-US" sz="1200" b="1" dirty="0"/>
              <a:t>执行自动脱杯时，多个设备有一系列协同操作。可通过右图了解：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410508F3-93FD-43BB-859E-A114BB082BA8}"/>
              </a:ext>
            </a:extLst>
          </p:cNvPr>
          <p:cNvCxnSpPr>
            <a:cxnSpLocks/>
          </p:cNvCxnSpPr>
          <p:nvPr/>
        </p:nvCxnSpPr>
        <p:spPr>
          <a:xfrm flipV="1">
            <a:off x="5061768" y="1916534"/>
            <a:ext cx="0" cy="5112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245C1B53-05B6-4D24-BC3E-15C077F02634}"/>
              </a:ext>
            </a:extLst>
          </p:cNvPr>
          <p:cNvCxnSpPr>
            <a:cxnSpLocks/>
          </p:cNvCxnSpPr>
          <p:nvPr/>
        </p:nvCxnSpPr>
        <p:spPr>
          <a:xfrm>
            <a:off x="3347864" y="4629784"/>
            <a:ext cx="4898529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A52E2FDF-C3A9-4C5F-9211-57A5D06B51E3}"/>
              </a:ext>
            </a:extLst>
          </p:cNvPr>
          <p:cNvSpPr txBox="1"/>
          <p:nvPr/>
        </p:nvSpPr>
        <p:spPr>
          <a:xfrm>
            <a:off x="8205453" y="4470337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rgbClr val="FF0000"/>
                </a:solidFill>
              </a:rPr>
              <a:t>秒</a:t>
            </a: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06FB7730-C4A9-4EBC-8EB3-8C2A2E069DEE}"/>
              </a:ext>
            </a:extLst>
          </p:cNvPr>
          <p:cNvCxnSpPr>
            <a:cxnSpLocks/>
          </p:cNvCxnSpPr>
          <p:nvPr/>
        </p:nvCxnSpPr>
        <p:spPr>
          <a:xfrm flipV="1">
            <a:off x="5372488" y="1916534"/>
            <a:ext cx="0" cy="123128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1167C3E8-536E-4F8B-9AD0-75CC3CB2F554}"/>
              </a:ext>
            </a:extLst>
          </p:cNvPr>
          <p:cNvCxnSpPr>
            <a:cxnSpLocks/>
          </p:cNvCxnSpPr>
          <p:nvPr/>
        </p:nvCxnSpPr>
        <p:spPr>
          <a:xfrm flipV="1">
            <a:off x="5940152" y="1916534"/>
            <a:ext cx="0" cy="5112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DC2D922D-036C-4D0A-B5DE-DA36FFA101EA}"/>
              </a:ext>
            </a:extLst>
          </p:cNvPr>
          <p:cNvCxnSpPr>
            <a:cxnSpLocks/>
          </p:cNvCxnSpPr>
          <p:nvPr/>
        </p:nvCxnSpPr>
        <p:spPr>
          <a:xfrm flipV="1">
            <a:off x="6487640" y="1923678"/>
            <a:ext cx="0" cy="223224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1E7CD40D-7E97-4232-8448-50BDA2E566D2}"/>
              </a:ext>
            </a:extLst>
          </p:cNvPr>
          <p:cNvCxnSpPr>
            <a:cxnSpLocks/>
          </p:cNvCxnSpPr>
          <p:nvPr/>
        </p:nvCxnSpPr>
        <p:spPr>
          <a:xfrm flipV="1">
            <a:off x="7596336" y="1923678"/>
            <a:ext cx="0" cy="223224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19AF116E-B116-49F0-81B2-21836680FAC9}"/>
              </a:ext>
            </a:extLst>
          </p:cNvPr>
          <p:cNvSpPr txBox="1"/>
          <p:nvPr/>
        </p:nvSpPr>
        <p:spPr>
          <a:xfrm>
            <a:off x="4358614" y="1531202"/>
            <a:ext cx="13356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FF0000"/>
                </a:solidFill>
              </a:rPr>
              <a:t>F2</a:t>
            </a:r>
            <a:r>
              <a:rPr lang="zh-CN" altLang="en-US" sz="1000" b="1" dirty="0">
                <a:solidFill>
                  <a:srgbClr val="006699"/>
                </a:solidFill>
              </a:rPr>
              <a:t>阈值激活脱杯程序</a:t>
            </a:r>
            <a:endParaRPr lang="en-US" altLang="zh-CN" sz="1000" b="1" dirty="0">
              <a:solidFill>
                <a:srgbClr val="006699"/>
              </a:solidFill>
            </a:endParaRPr>
          </a:p>
          <a:p>
            <a:pPr algn="ctr"/>
            <a:r>
              <a:rPr lang="en-US" altLang="zh-CN" sz="1000" b="1" dirty="0">
                <a:solidFill>
                  <a:srgbClr val="006699"/>
                </a:solidFill>
              </a:rPr>
              <a:t>MPC</a:t>
            </a:r>
            <a:r>
              <a:rPr lang="zh-CN" altLang="en-US" sz="1000" b="1" dirty="0">
                <a:solidFill>
                  <a:srgbClr val="006699"/>
                </a:solidFill>
              </a:rPr>
              <a:t>关闭杯组真空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A1EB0BB-6368-421E-A0AC-35284FDB7A26}"/>
              </a:ext>
            </a:extLst>
          </p:cNvPr>
          <p:cNvSpPr txBox="1"/>
          <p:nvPr/>
        </p:nvSpPr>
        <p:spPr>
          <a:xfrm>
            <a:off x="3707904" y="4640237"/>
            <a:ext cx="4898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dirty="0">
                <a:solidFill>
                  <a:srgbClr val="FF0000"/>
                </a:solidFill>
              </a:rPr>
              <a:t>脱杯程序时间轴：  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sz="1200" dirty="0">
                <a:solidFill>
                  <a:srgbClr val="FF0000"/>
                </a:solidFill>
              </a:rPr>
              <a:t>0      1       2       3       4       5       7       8       9       10      11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C0C0643-C040-41AC-BED0-3FC87C933391}"/>
              </a:ext>
            </a:extLst>
          </p:cNvPr>
          <p:cNvSpPr txBox="1"/>
          <p:nvPr/>
        </p:nvSpPr>
        <p:spPr>
          <a:xfrm>
            <a:off x="4703923" y="1529252"/>
            <a:ext cx="1335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rgbClr val="006699"/>
                </a:solidFill>
              </a:rPr>
              <a:t>延时</a:t>
            </a:r>
            <a:r>
              <a:rPr lang="en-US" altLang="zh-CN" sz="1000" b="1" dirty="0">
                <a:solidFill>
                  <a:srgbClr val="FF0000"/>
                </a:solidFill>
              </a:rPr>
              <a:t>F3</a:t>
            </a:r>
            <a:r>
              <a:rPr lang="zh-CN" altLang="en-US" sz="1000" b="1" dirty="0">
                <a:solidFill>
                  <a:srgbClr val="006699"/>
                </a:solidFill>
              </a:rPr>
              <a:t>秒后，脱杯气缸工作，收回杯组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85FC4A4-B02F-46E8-93EE-F31BD0B4E509}"/>
              </a:ext>
            </a:extLst>
          </p:cNvPr>
          <p:cNvSpPr txBox="1"/>
          <p:nvPr/>
        </p:nvSpPr>
        <p:spPr>
          <a:xfrm>
            <a:off x="5109903" y="1241984"/>
            <a:ext cx="1660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rgbClr val="006699"/>
                </a:solidFill>
              </a:rPr>
              <a:t>从脱杯气缸工作开始，延时</a:t>
            </a:r>
            <a:r>
              <a:rPr lang="en-US" altLang="zh-CN" sz="1000" b="1" dirty="0">
                <a:solidFill>
                  <a:srgbClr val="FF0000"/>
                </a:solidFill>
              </a:rPr>
              <a:t>2</a:t>
            </a:r>
            <a:r>
              <a:rPr lang="zh-CN" altLang="en-US" sz="1000" b="1" dirty="0">
                <a:solidFill>
                  <a:srgbClr val="FF0000"/>
                </a:solidFill>
              </a:rPr>
              <a:t>秒</a:t>
            </a:r>
            <a:r>
              <a:rPr lang="zh-CN" altLang="en-US" sz="1000" b="1" dirty="0">
                <a:solidFill>
                  <a:srgbClr val="006699"/>
                </a:solidFill>
              </a:rPr>
              <a:t>，</a:t>
            </a:r>
            <a:r>
              <a:rPr lang="en-US" altLang="zh-CN" sz="1000" b="1" dirty="0">
                <a:solidFill>
                  <a:srgbClr val="006699"/>
                </a:solidFill>
              </a:rPr>
              <a:t>MPC</a:t>
            </a:r>
            <a:r>
              <a:rPr lang="zh-CN" altLang="en-US" sz="1000" b="1" dirty="0">
                <a:solidFill>
                  <a:srgbClr val="006699"/>
                </a:solidFill>
              </a:rPr>
              <a:t>再次接通杯组真空，将集乳器和短奶管内残奶吸入计量器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41DB5B0-0AF4-4536-8F01-D3CE944133DF}"/>
              </a:ext>
            </a:extLst>
          </p:cNvPr>
          <p:cNvSpPr txBox="1"/>
          <p:nvPr/>
        </p:nvSpPr>
        <p:spPr>
          <a:xfrm>
            <a:off x="5859384" y="1241063"/>
            <a:ext cx="1556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rgbClr val="006699"/>
                </a:solidFill>
              </a:rPr>
              <a:t>吸残奶时间</a:t>
            </a:r>
            <a:r>
              <a:rPr lang="en-US" altLang="zh-CN" sz="1000" b="1" dirty="0">
                <a:solidFill>
                  <a:srgbClr val="FF0000"/>
                </a:solidFill>
              </a:rPr>
              <a:t>SL</a:t>
            </a:r>
            <a:r>
              <a:rPr lang="zh-CN" altLang="en-US" sz="1000" b="1" dirty="0">
                <a:solidFill>
                  <a:srgbClr val="006699"/>
                </a:solidFill>
              </a:rPr>
              <a:t>秒截止。</a:t>
            </a:r>
            <a:r>
              <a:rPr lang="en-US" altLang="zh-CN" sz="1000" b="1" dirty="0">
                <a:solidFill>
                  <a:srgbClr val="006699"/>
                </a:solidFill>
              </a:rPr>
              <a:t>MPC</a:t>
            </a:r>
            <a:r>
              <a:rPr lang="zh-CN" altLang="en-US" sz="1000" b="1" dirty="0">
                <a:solidFill>
                  <a:srgbClr val="006699"/>
                </a:solidFill>
              </a:rPr>
              <a:t>再次关闭杯组真空</a:t>
            </a:r>
            <a:endParaRPr lang="en-US" altLang="zh-CN" sz="1000" b="1" dirty="0">
              <a:solidFill>
                <a:srgbClr val="006699"/>
              </a:solidFill>
            </a:endParaRPr>
          </a:p>
          <a:p>
            <a:pPr algn="ctr"/>
            <a:r>
              <a:rPr lang="zh-CN" altLang="en-US" sz="1000" b="1" dirty="0">
                <a:solidFill>
                  <a:srgbClr val="006699"/>
                </a:solidFill>
              </a:rPr>
              <a:t>同时打开计量器排奶阀，排空计量器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0E7F11F-F11B-4605-9114-F309E47C8997}"/>
              </a:ext>
            </a:extLst>
          </p:cNvPr>
          <p:cNvSpPr txBox="1"/>
          <p:nvPr/>
        </p:nvSpPr>
        <p:spPr>
          <a:xfrm>
            <a:off x="6817938" y="1285035"/>
            <a:ext cx="1556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rgbClr val="006699"/>
                </a:solidFill>
              </a:rPr>
              <a:t>计量器排空时间</a:t>
            </a:r>
            <a:r>
              <a:rPr lang="en-US" altLang="zh-CN" sz="1000" b="1" dirty="0">
                <a:solidFill>
                  <a:srgbClr val="FF0000"/>
                </a:solidFill>
              </a:rPr>
              <a:t>SH</a:t>
            </a:r>
            <a:r>
              <a:rPr lang="zh-CN" altLang="en-US" sz="1000" b="1" dirty="0">
                <a:solidFill>
                  <a:srgbClr val="006699"/>
                </a:solidFill>
              </a:rPr>
              <a:t>秒截止。</a:t>
            </a:r>
            <a:r>
              <a:rPr lang="en-US" altLang="zh-CN" sz="1000" b="1" dirty="0">
                <a:solidFill>
                  <a:srgbClr val="006699"/>
                </a:solidFill>
              </a:rPr>
              <a:t>MPC</a:t>
            </a:r>
            <a:r>
              <a:rPr lang="zh-CN" altLang="en-US" sz="1000" b="1" dirty="0">
                <a:solidFill>
                  <a:srgbClr val="006699"/>
                </a:solidFill>
              </a:rPr>
              <a:t>再次关闭计量器排奶阀，整个脱杯过程结束</a:t>
            </a:r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278C8D1A-A062-4B54-A8B0-7DE7445D0280}"/>
              </a:ext>
            </a:extLst>
          </p:cNvPr>
          <p:cNvSpPr txBox="1">
            <a:spLocks/>
          </p:cNvSpPr>
          <p:nvPr/>
        </p:nvSpPr>
        <p:spPr>
          <a:xfrm>
            <a:off x="258866" y="483518"/>
            <a:ext cx="3888431" cy="417206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600" b="1" dirty="0">
                <a:solidFill>
                  <a:schemeClr val="accent2"/>
                </a:solidFill>
              </a:rPr>
              <a:t>第四节：常用</a:t>
            </a:r>
            <a:r>
              <a:rPr lang="en-US" altLang="zh-CN" sz="1600" b="1" dirty="0">
                <a:solidFill>
                  <a:schemeClr val="accent2"/>
                </a:solidFill>
              </a:rPr>
              <a:t>MPC</a:t>
            </a:r>
            <a:r>
              <a:rPr lang="zh-CN" altLang="en-US" sz="1600" b="1" dirty="0">
                <a:solidFill>
                  <a:schemeClr val="accent2"/>
                </a:solidFill>
              </a:rPr>
              <a:t>参数介绍：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C4FC5F40-926A-4ADF-8B96-BB600749B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/>
              <a:t>第</a:t>
            </a:r>
            <a:fld id="{3079C3BD-C40E-48A4-A257-09951898C22D}" type="slidenum">
              <a:rPr lang="en-US" smtClean="0"/>
              <a:pPr/>
              <a:t>19</a:t>
            </a:fld>
            <a:r>
              <a:rPr lang="zh-CN" altLang="en-US"/>
              <a:t>页  </a:t>
            </a:r>
            <a:r>
              <a:rPr lang="en-US" altLang="zh-CN" sz="800"/>
              <a:t>Afimilk Confidential </a:t>
            </a:r>
            <a:r>
              <a:rPr lang="zh-CN" altLang="en-US" sz="800"/>
              <a:t>阿菲金内部文件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9955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2" grpId="0"/>
      <p:bldP spid="32" grpId="1"/>
      <p:bldP spid="33" grpId="0"/>
      <p:bldP spid="33" grpId="1"/>
      <p:bldP spid="34" grpId="0"/>
      <p:bldP spid="34" grpId="1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FC28A98-4A41-430E-8BF5-4A1F7C72121A}"/>
              </a:ext>
            </a:extLst>
          </p:cNvPr>
          <p:cNvSpPr txBox="1">
            <a:spLocks/>
          </p:cNvSpPr>
          <p:nvPr/>
        </p:nvSpPr>
        <p:spPr>
          <a:xfrm>
            <a:off x="258866" y="900724"/>
            <a:ext cx="3848281" cy="3799215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 b="1" dirty="0"/>
              <a:t>4.4 </a:t>
            </a:r>
            <a:r>
              <a:rPr lang="zh-CN" altLang="en-US" sz="1200" b="1" dirty="0"/>
              <a:t>自动脱杯相关参数（粉色项）：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 b="1" dirty="0"/>
              <a:t>控制自动脱杯的相关参数。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 b="1" dirty="0"/>
              <a:t>在挤奶末期，挤奶流速越来越低。可以通过设定一个阈值，当挤奶流速降低到触发阈值时控制相关设备自动关闭集乳器真空，提升收回杯组，结束挤奶操作。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 b="1" dirty="0"/>
              <a:t>这一整个过程称为自动脱杯。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 b="1" dirty="0">
                <a:solidFill>
                  <a:srgbClr val="FF0000"/>
                </a:solidFill>
              </a:rPr>
              <a:t>注意：</a:t>
            </a:r>
            <a:endParaRPr lang="en-US" altLang="zh-CN" sz="1200" b="1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 b="1" dirty="0">
                <a:solidFill>
                  <a:srgbClr val="FF0000"/>
                </a:solidFill>
              </a:rPr>
              <a:t>自动脱杯参数如果设置不正确，将导致挤奶不净或过挤！！！</a:t>
            </a:r>
            <a:endParaRPr lang="en-US" altLang="zh-CN" sz="1200" b="1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/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E5DF5414-F01C-411E-A35D-17BA4CE46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263096"/>
              </p:ext>
            </p:extLst>
          </p:nvPr>
        </p:nvGraphicFramePr>
        <p:xfrm>
          <a:off x="4254383" y="483518"/>
          <a:ext cx="4572323" cy="4693982"/>
        </p:xfrm>
        <a:graphic>
          <a:graphicData uri="http://schemas.openxmlformats.org/drawingml/2006/table">
            <a:tbl>
              <a:tblPr/>
              <a:tblGrid>
                <a:gridCol w="1339841">
                  <a:extLst>
                    <a:ext uri="{9D8B030D-6E8A-4147-A177-3AD203B41FA5}">
                      <a16:colId xmlns:a16="http://schemas.microsoft.com/office/drawing/2014/main" val="2453170455"/>
                    </a:ext>
                  </a:extLst>
                </a:gridCol>
                <a:gridCol w="1733360">
                  <a:extLst>
                    <a:ext uri="{9D8B030D-6E8A-4147-A177-3AD203B41FA5}">
                      <a16:colId xmlns:a16="http://schemas.microsoft.com/office/drawing/2014/main" val="780732229"/>
                    </a:ext>
                  </a:extLst>
                </a:gridCol>
                <a:gridCol w="1499122">
                  <a:extLst>
                    <a:ext uri="{9D8B030D-6E8A-4147-A177-3AD203B41FA5}">
                      <a16:colId xmlns:a16="http://schemas.microsoft.com/office/drawing/2014/main" val="238804871"/>
                    </a:ext>
                  </a:extLst>
                </a:gridCol>
              </a:tblGrid>
              <a:tr h="2708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AfiControl</a:t>
                      </a:r>
                      <a:b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</a:br>
                      <a:r>
                        <a:rPr lang="zh-CN" alt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上参数名称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描述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初始默认值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32377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无预期产量挤奶牛的脱杯参数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97026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最长挤奶时间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01144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开始挤奶延时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3744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压杯流速参数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597460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U1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反冲洗清洗时间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56490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反冲洗注气时间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508223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脱杯后杯组下落延时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2803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FCP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流量控制脉动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030578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计量器排水时间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清洗模式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51379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计量器注水时间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清洗模式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71566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脱杯延时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848468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回残奶时间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7335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计量器最后排空时间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068560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休眠延时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分钟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572337"/>
                  </a:ext>
                </a:extLst>
              </a:tr>
              <a:tr h="127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温度单位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宋体" panose="02010600030101010101" pitchFamily="2" charset="-122"/>
                        </a:rPr>
                        <a:t>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968948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重量单位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23395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预挤时间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3791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脱杯参数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177368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二次套杯预挤时间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07745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脉动频率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次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分钟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88840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Ratio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脉动比率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60:40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978241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刺激按摩时间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501891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 PPM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刺激按摩频率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7191263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 Ratio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刺激按摩比率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60:40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36089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挤奶键保护等级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按</a:t>
                      </a:r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次开始键或外部启动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00788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报警状态等级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普通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760187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取消自动脱杯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关闭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396195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50:50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脉动比率挤奶阶段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330415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 err="1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dU</a:t>
                      </a:r>
                      <a:endParaRPr lang="en-US" sz="600" b="1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废奶排出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82200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LO-Not ID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未识别牛号时挤奶保护等级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按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次开始键或外部启动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37983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LO-Blood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血乳时挤奶保护等级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输入密码，不允许外部启动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408720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 err="1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Technozoo</a:t>
                      </a:r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mode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安息日模式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关闭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695637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Strip minimum time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最短压杯时间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605725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Blood Removal Enable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血乳自动脱杯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开启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389575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Blood Removal Threshold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血乳自动脱杯等级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85125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快速自动脱杯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关闭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356210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奶衬更换时间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650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小时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6001529"/>
                  </a:ext>
                </a:extLst>
              </a:tr>
              <a:tr h="1020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MCS valve Clean Mode Period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分级牛奶管路阀门切换周期</a:t>
                      </a:r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清洗模式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906297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Buzzer Enable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蜂鸣器开关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开启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208311"/>
                  </a:ext>
                </a:extLst>
              </a:tr>
            </a:tbl>
          </a:graphicData>
        </a:graphic>
      </p:graphicFrame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8CB4CA67-8D6F-415B-A4CF-AB2FD3D811C9}"/>
              </a:ext>
            </a:extLst>
          </p:cNvPr>
          <p:cNvSpPr txBox="1">
            <a:spLocks/>
          </p:cNvSpPr>
          <p:nvPr/>
        </p:nvSpPr>
        <p:spPr>
          <a:xfrm>
            <a:off x="258866" y="483518"/>
            <a:ext cx="3888431" cy="417206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600" b="1" dirty="0">
                <a:solidFill>
                  <a:schemeClr val="accent2"/>
                </a:solidFill>
              </a:rPr>
              <a:t>第四节：常用</a:t>
            </a:r>
            <a:r>
              <a:rPr lang="en-US" altLang="zh-CN" sz="1600" b="1" dirty="0">
                <a:solidFill>
                  <a:schemeClr val="accent2"/>
                </a:solidFill>
              </a:rPr>
              <a:t>MPC</a:t>
            </a:r>
            <a:r>
              <a:rPr lang="zh-CN" altLang="en-US" sz="1600" b="1" dirty="0">
                <a:solidFill>
                  <a:schemeClr val="accent2"/>
                </a:solidFill>
              </a:rPr>
              <a:t>参数介绍：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196C97B1-2A26-45C6-A962-0C8BCFF3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/>
              <a:t>第</a:t>
            </a:r>
            <a:fld id="{3079C3BD-C40E-48A4-A257-09951898C22D}" type="slidenum">
              <a:rPr lang="en-US" smtClean="0"/>
              <a:pPr/>
              <a:t>2</a:t>
            </a:fld>
            <a:r>
              <a:rPr lang="zh-CN" altLang="en-US"/>
              <a:t>页  </a:t>
            </a:r>
            <a:r>
              <a:rPr lang="en-US" altLang="zh-CN" sz="800"/>
              <a:t>Afimilk Confidential </a:t>
            </a:r>
            <a:r>
              <a:rPr lang="zh-CN" altLang="en-US" sz="800"/>
              <a:t>阿菲金内部文件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8849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FC28A98-4A41-430E-8BF5-4A1F7C72121A}"/>
              </a:ext>
            </a:extLst>
          </p:cNvPr>
          <p:cNvSpPr txBox="1">
            <a:spLocks/>
          </p:cNvSpPr>
          <p:nvPr/>
        </p:nvSpPr>
        <p:spPr>
          <a:xfrm>
            <a:off x="255129" y="901105"/>
            <a:ext cx="3848281" cy="3799215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 b="1" dirty="0"/>
              <a:t>4.4 </a:t>
            </a:r>
            <a:r>
              <a:rPr lang="zh-CN" altLang="en-US" sz="1200" b="1" dirty="0"/>
              <a:t>自动脱杯相关参数：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00" b="1" dirty="0"/>
              <a:t>F3</a:t>
            </a:r>
            <a:r>
              <a:rPr lang="zh-CN" altLang="en-US" sz="1200" b="1" dirty="0"/>
              <a:t>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 b="1" dirty="0"/>
              <a:t>脱杯气缸延时参数。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EFF6D99D-E07E-444B-8B3B-5A67A3BBA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500455"/>
              </p:ext>
            </p:extLst>
          </p:nvPr>
        </p:nvGraphicFramePr>
        <p:xfrm>
          <a:off x="255129" y="2067694"/>
          <a:ext cx="8640960" cy="2324100"/>
        </p:xfrm>
        <a:graphic>
          <a:graphicData uri="http://schemas.openxmlformats.org/drawingml/2006/table">
            <a:tbl>
              <a:tblPr firstRow="1" firstCol="1" bandRow="1"/>
              <a:tblGrid>
                <a:gridCol w="849655">
                  <a:extLst>
                    <a:ext uri="{9D8B030D-6E8A-4147-A177-3AD203B41FA5}">
                      <a16:colId xmlns:a16="http://schemas.microsoft.com/office/drawing/2014/main" val="3828173003"/>
                    </a:ext>
                  </a:extLst>
                </a:gridCol>
                <a:gridCol w="7791305">
                  <a:extLst>
                    <a:ext uri="{9D8B030D-6E8A-4147-A177-3AD203B41FA5}">
                      <a16:colId xmlns:a16="http://schemas.microsoft.com/office/drawing/2014/main" val="1841742390"/>
                    </a:ext>
                  </a:extLst>
                </a:gridCol>
              </a:tblGrid>
              <a:tr h="7472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70C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F3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altLang="zh-CN" sz="1000" b="1" kern="0" dirty="0">
                        <a:solidFill>
                          <a:srgbClr val="20386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脱杯延时参数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单位：秒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范围：</a:t>
                      </a:r>
                      <a:r>
                        <a:rPr lang="en-US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0-15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在自动脱杯程序触发后，</a:t>
                      </a:r>
                      <a:r>
                        <a:rPr lang="en-US" alt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MPC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立即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关闭挤奶杯组的真空，使奶衬内腔的真空压力逐渐降低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，然后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再启动脱杯气缸将挤奶杯组收回。可以使整个脱杯过程更加平顺，减少对乳头的损伤。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参数</a:t>
                      </a:r>
                      <a:r>
                        <a:rPr lang="en-US" sz="100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F3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是指系统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关闭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挤奶真空到执行脱杯操作（接通脱杯气缸收回挤奶杯组）的时间间隔。</a:t>
                      </a:r>
                      <a:endParaRPr lang="en-US" altLang="zh-CN" sz="10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05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F3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参数值设定是否合适，直接关系到奶牛的乳头健康。过短的</a:t>
                      </a:r>
                      <a:r>
                        <a:rPr lang="en-US" altLang="zh-CN" sz="100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F3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值会导致杯组回收时集乳器和奶衬内部的真空度过高。不仅会在脱杯过程中扯拽乳头，还会在杯组脱离后对乳头形成真空反冲。将外部空气“吹入”乳导管中。对乳房健康影响很大。</a:t>
                      </a:r>
                      <a:endParaRPr lang="en-US" altLang="zh-CN" sz="10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altLang="zh-CN" sz="10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设定值参考：</a:t>
                      </a:r>
                      <a:endParaRPr lang="en-US" altLang="zh-CN" sz="10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300cc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以下集乳器建议</a:t>
                      </a:r>
                      <a:r>
                        <a:rPr lang="en-US" altLang="zh-CN" sz="105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F3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值设定为</a:t>
                      </a:r>
                      <a:r>
                        <a:rPr lang="en-US" alt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秒。</a:t>
                      </a:r>
                      <a:endParaRPr lang="en-US" altLang="zh-CN" sz="10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300cc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以上集乳器建议</a:t>
                      </a:r>
                      <a:r>
                        <a:rPr lang="en-US" altLang="zh-CN" sz="105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F3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设定值为</a:t>
                      </a:r>
                      <a:r>
                        <a:rPr lang="en-US" alt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2-4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秒。</a:t>
                      </a:r>
                      <a:endParaRPr lang="en-US" altLang="zh-CN" sz="10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如果脱杯时，有杯组掉落情况，说明</a:t>
                      </a:r>
                      <a:r>
                        <a:rPr lang="en-US" altLang="zh-CN" sz="105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F3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值设定过高，需要减小。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916890"/>
                  </a:ext>
                </a:extLst>
              </a:tr>
            </a:tbl>
          </a:graphicData>
        </a:graphic>
      </p:graphicFrame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8B1733E3-B7CA-4DC0-8D6D-76BF15A138F7}"/>
              </a:ext>
            </a:extLst>
          </p:cNvPr>
          <p:cNvSpPr txBox="1">
            <a:spLocks/>
          </p:cNvSpPr>
          <p:nvPr/>
        </p:nvSpPr>
        <p:spPr>
          <a:xfrm>
            <a:off x="258866" y="483518"/>
            <a:ext cx="3888431" cy="417206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600" b="1" dirty="0">
                <a:solidFill>
                  <a:schemeClr val="accent2"/>
                </a:solidFill>
              </a:rPr>
              <a:t>第四节：常用</a:t>
            </a:r>
            <a:r>
              <a:rPr lang="en-US" altLang="zh-CN" sz="1600" b="1" dirty="0">
                <a:solidFill>
                  <a:schemeClr val="accent2"/>
                </a:solidFill>
              </a:rPr>
              <a:t>MPC</a:t>
            </a:r>
            <a:r>
              <a:rPr lang="zh-CN" altLang="en-US" sz="1600" b="1" dirty="0">
                <a:solidFill>
                  <a:schemeClr val="accent2"/>
                </a:solidFill>
              </a:rPr>
              <a:t>参数介绍：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B5780A25-622B-4299-AA0C-00212EAF0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/>
              <a:t>第</a:t>
            </a:r>
            <a:fld id="{3079C3BD-C40E-48A4-A257-09951898C22D}" type="slidenum">
              <a:rPr lang="en-US" smtClean="0"/>
              <a:pPr/>
              <a:t>20</a:t>
            </a:fld>
            <a:r>
              <a:rPr lang="zh-CN" altLang="en-US"/>
              <a:t>页  </a:t>
            </a:r>
            <a:r>
              <a:rPr lang="en-US" altLang="zh-CN" sz="800"/>
              <a:t>Afimilk Confidential </a:t>
            </a:r>
            <a:r>
              <a:rPr lang="zh-CN" altLang="en-US" sz="800"/>
              <a:t>阿菲金内部文件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0471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FC28A98-4A41-430E-8BF5-4A1F7C72121A}"/>
              </a:ext>
            </a:extLst>
          </p:cNvPr>
          <p:cNvSpPr txBox="1">
            <a:spLocks/>
          </p:cNvSpPr>
          <p:nvPr/>
        </p:nvSpPr>
        <p:spPr>
          <a:xfrm>
            <a:off x="255853" y="900724"/>
            <a:ext cx="3848281" cy="3799215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 b="1" dirty="0"/>
              <a:t>4.4 </a:t>
            </a:r>
            <a:r>
              <a:rPr lang="zh-CN" altLang="en-US" sz="1200" b="1" dirty="0"/>
              <a:t>自动脱杯相关参数：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00" b="1" dirty="0"/>
              <a:t>SL</a:t>
            </a:r>
            <a:r>
              <a:rPr lang="zh-CN" altLang="en-US" sz="1200" b="1" dirty="0"/>
              <a:t>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 b="1" dirty="0"/>
              <a:t>回残奶时间参数。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38C79B81-9766-48D8-AFDA-8B4C22818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593730"/>
              </p:ext>
            </p:extLst>
          </p:nvPr>
        </p:nvGraphicFramePr>
        <p:xfrm>
          <a:off x="255853" y="2090361"/>
          <a:ext cx="8625994" cy="1524000"/>
        </p:xfrm>
        <a:graphic>
          <a:graphicData uri="http://schemas.openxmlformats.org/drawingml/2006/table">
            <a:tbl>
              <a:tblPr firstRow="1" firstCol="1" bandRow="1"/>
              <a:tblGrid>
                <a:gridCol w="848184">
                  <a:extLst>
                    <a:ext uri="{9D8B030D-6E8A-4147-A177-3AD203B41FA5}">
                      <a16:colId xmlns:a16="http://schemas.microsoft.com/office/drawing/2014/main" val="2801261600"/>
                    </a:ext>
                  </a:extLst>
                </a:gridCol>
                <a:gridCol w="7777810">
                  <a:extLst>
                    <a:ext uri="{9D8B030D-6E8A-4147-A177-3AD203B41FA5}">
                      <a16:colId xmlns:a16="http://schemas.microsoft.com/office/drawing/2014/main" val="394410681"/>
                    </a:ext>
                  </a:extLst>
                </a:gridCol>
              </a:tblGrid>
              <a:tr h="836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70C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SL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altLang="zh-CN" sz="1000" b="1" kern="0" dirty="0">
                        <a:solidFill>
                          <a:srgbClr val="20386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回残奶时间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单位：秒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范围：</a:t>
                      </a:r>
                      <a:r>
                        <a:rPr lang="en-US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0-15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在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脱杯气缸收回杯组后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，留在集乳器和软管中的残余牛奶通常会滴在地面上或存留在奶衬中。这可能导致在同一个挤奶位挤奶的奶牛之间造成交叉污染。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如果启用残奶回收功能，可以清除集乳器和软管中的牛奶。该功能在脱杯后打开真空阀门很短的时间，利用空气将残余的牛奶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吸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入计量器中。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残奶回收动作在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脱杯气缸开始收回杯组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后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秒钟开始执行。</a:t>
                      </a:r>
                      <a:r>
                        <a:rPr lang="en-US" alt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MPC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打开杯组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真空阀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，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开启时间由参数</a:t>
                      </a:r>
                      <a:r>
                        <a:rPr lang="en-US" sz="100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SL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设定。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如果要取消残奶回功能，将参数</a:t>
                      </a:r>
                      <a:r>
                        <a:rPr lang="en-US" sz="100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SL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值设置为</a:t>
                      </a:r>
                      <a:r>
                        <a:rPr lang="en-US" sz="100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即可。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880222"/>
                  </a:ext>
                </a:extLst>
              </a:tr>
            </a:tbl>
          </a:graphicData>
        </a:graphic>
      </p:graphicFrame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95929A8A-4037-45E9-ACD0-E98D38F9EF90}"/>
              </a:ext>
            </a:extLst>
          </p:cNvPr>
          <p:cNvSpPr txBox="1">
            <a:spLocks/>
          </p:cNvSpPr>
          <p:nvPr/>
        </p:nvSpPr>
        <p:spPr>
          <a:xfrm>
            <a:off x="258866" y="483518"/>
            <a:ext cx="3888431" cy="417206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600" b="1" dirty="0">
                <a:solidFill>
                  <a:schemeClr val="accent2"/>
                </a:solidFill>
              </a:rPr>
              <a:t>第四节：常用</a:t>
            </a:r>
            <a:r>
              <a:rPr lang="en-US" altLang="zh-CN" sz="1600" b="1" dirty="0">
                <a:solidFill>
                  <a:schemeClr val="accent2"/>
                </a:solidFill>
              </a:rPr>
              <a:t>MPC</a:t>
            </a:r>
            <a:r>
              <a:rPr lang="zh-CN" altLang="en-US" sz="1600" b="1" dirty="0">
                <a:solidFill>
                  <a:schemeClr val="accent2"/>
                </a:solidFill>
              </a:rPr>
              <a:t>参数介绍：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09606D24-710E-4785-AC90-E0A61A4B5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/>
              <a:t>第</a:t>
            </a:r>
            <a:fld id="{3079C3BD-C40E-48A4-A257-09951898C22D}" type="slidenum">
              <a:rPr lang="en-US" smtClean="0"/>
              <a:pPr/>
              <a:t>21</a:t>
            </a:fld>
            <a:r>
              <a:rPr lang="zh-CN" altLang="en-US"/>
              <a:t>页  </a:t>
            </a:r>
            <a:r>
              <a:rPr lang="en-US" altLang="zh-CN" sz="800"/>
              <a:t>Afimilk Confidential </a:t>
            </a:r>
            <a:r>
              <a:rPr lang="zh-CN" altLang="en-US" sz="800"/>
              <a:t>阿菲金内部文件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2057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FC28A98-4A41-430E-8BF5-4A1F7C72121A}"/>
              </a:ext>
            </a:extLst>
          </p:cNvPr>
          <p:cNvSpPr txBox="1">
            <a:spLocks/>
          </p:cNvSpPr>
          <p:nvPr/>
        </p:nvSpPr>
        <p:spPr>
          <a:xfrm>
            <a:off x="255853" y="900724"/>
            <a:ext cx="3848281" cy="3799215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 b="1" dirty="0"/>
              <a:t>4.4 </a:t>
            </a:r>
            <a:r>
              <a:rPr lang="zh-CN" altLang="en-US" sz="1200" b="1" dirty="0"/>
              <a:t>自动脱杯相关参数：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00" b="1" dirty="0"/>
              <a:t>SH</a:t>
            </a:r>
            <a:r>
              <a:rPr lang="zh-CN" altLang="en-US" sz="1200" b="1" dirty="0"/>
              <a:t>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 b="1" dirty="0"/>
              <a:t>脱杯后计量器排空时间。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38C79B81-9766-48D8-AFDA-8B4C228183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355959"/>
              </p:ext>
            </p:extLst>
          </p:nvPr>
        </p:nvGraphicFramePr>
        <p:xfrm>
          <a:off x="262153" y="2106930"/>
          <a:ext cx="8625994" cy="929640"/>
        </p:xfrm>
        <a:graphic>
          <a:graphicData uri="http://schemas.openxmlformats.org/drawingml/2006/table">
            <a:tbl>
              <a:tblPr firstRow="1" firstCol="1" bandRow="1"/>
              <a:tblGrid>
                <a:gridCol w="848184">
                  <a:extLst>
                    <a:ext uri="{9D8B030D-6E8A-4147-A177-3AD203B41FA5}">
                      <a16:colId xmlns:a16="http://schemas.microsoft.com/office/drawing/2014/main" val="2801261600"/>
                    </a:ext>
                  </a:extLst>
                </a:gridCol>
                <a:gridCol w="7777810">
                  <a:extLst>
                    <a:ext uri="{9D8B030D-6E8A-4147-A177-3AD203B41FA5}">
                      <a16:colId xmlns:a16="http://schemas.microsoft.com/office/drawing/2014/main" val="394410681"/>
                    </a:ext>
                  </a:extLst>
                </a:gridCol>
              </a:tblGrid>
              <a:tr h="8362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rgbClr val="0070C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000" b="1" kern="0" dirty="0">
                          <a:solidFill>
                            <a:srgbClr val="0070C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altLang="zh-CN" sz="1000" b="1" kern="0" dirty="0">
                        <a:solidFill>
                          <a:srgbClr val="20386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自动脱杯后计量器排空时间</a:t>
                      </a:r>
                      <a:endParaRPr lang="en-US" altLang="zh-CN" sz="1000" b="1" kern="0" dirty="0">
                        <a:solidFill>
                          <a:srgbClr val="20386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单位：秒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范围：</a:t>
                      </a:r>
                      <a:r>
                        <a:rPr lang="en-US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2-15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50" b="0" kern="10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残奶回收动作结束后，</a:t>
                      </a:r>
                      <a:r>
                        <a:rPr kumimoji="0" lang="en-US" altLang="zh-CN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MPC</a:t>
                      </a:r>
                      <a:r>
                        <a:rPr kumimoji="0" lang="zh-CN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控制打开计量器排奶阀，排空计量器中的牛奶。该牛奶牛本次挤奶操作结束。</a:t>
                      </a:r>
                      <a:r>
                        <a:rPr lang="zh-CN" altLang="en-US" sz="1050" b="0" kern="100" noProof="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计量器排空时间由参数</a:t>
                      </a:r>
                      <a:r>
                        <a:rPr lang="en-US" altLang="zh-CN" sz="1050" b="1" kern="100" noProof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SH</a:t>
                      </a:r>
                      <a:r>
                        <a:rPr lang="zh-CN" altLang="en-US" sz="1050" b="0" kern="100" noProof="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设定，最短为</a:t>
                      </a:r>
                      <a:r>
                        <a:rPr lang="en-US" altLang="zh-CN" sz="1050" b="0" kern="100" noProof="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050" b="0" kern="100" noProof="0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秒</a:t>
                      </a:r>
                      <a:r>
                        <a:rPr lang="zh-CN" altLang="en-US" sz="1050" kern="1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880222"/>
                  </a:ext>
                </a:extLst>
              </a:tr>
            </a:tbl>
          </a:graphicData>
        </a:graphic>
      </p:graphicFrame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CF7F0A27-9413-4A24-BBDB-2B8DFB1C6361}"/>
              </a:ext>
            </a:extLst>
          </p:cNvPr>
          <p:cNvSpPr txBox="1">
            <a:spLocks/>
          </p:cNvSpPr>
          <p:nvPr/>
        </p:nvSpPr>
        <p:spPr>
          <a:xfrm>
            <a:off x="258866" y="483518"/>
            <a:ext cx="3888431" cy="417206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600" b="1" dirty="0">
                <a:solidFill>
                  <a:schemeClr val="accent2"/>
                </a:solidFill>
              </a:rPr>
              <a:t>第四节：常用</a:t>
            </a:r>
            <a:r>
              <a:rPr lang="en-US" altLang="zh-CN" sz="1600" b="1" dirty="0">
                <a:solidFill>
                  <a:schemeClr val="accent2"/>
                </a:solidFill>
              </a:rPr>
              <a:t>MPC</a:t>
            </a:r>
            <a:r>
              <a:rPr lang="zh-CN" altLang="en-US" sz="1600" b="1" dirty="0">
                <a:solidFill>
                  <a:schemeClr val="accent2"/>
                </a:solidFill>
              </a:rPr>
              <a:t>参数介绍：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44E44B6C-D2D2-4A86-BE7C-11A9FB3E5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/>
              <a:t>第</a:t>
            </a:r>
            <a:fld id="{3079C3BD-C40E-48A4-A257-09951898C22D}" type="slidenum">
              <a:rPr lang="en-US" smtClean="0"/>
              <a:pPr/>
              <a:t>22</a:t>
            </a:fld>
            <a:r>
              <a:rPr lang="zh-CN" altLang="en-US"/>
              <a:t>页  </a:t>
            </a:r>
            <a:r>
              <a:rPr lang="en-US" altLang="zh-CN" sz="800"/>
              <a:t>Afimilk Confidential </a:t>
            </a:r>
            <a:r>
              <a:rPr lang="zh-CN" altLang="en-US" sz="800"/>
              <a:t>阿菲金内部文件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755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6C356CC5-2C60-4254-A20F-EB3D04141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263096"/>
              </p:ext>
            </p:extLst>
          </p:nvPr>
        </p:nvGraphicFramePr>
        <p:xfrm>
          <a:off x="4254383" y="483518"/>
          <a:ext cx="4572323" cy="4693982"/>
        </p:xfrm>
        <a:graphic>
          <a:graphicData uri="http://schemas.openxmlformats.org/drawingml/2006/table">
            <a:tbl>
              <a:tblPr/>
              <a:tblGrid>
                <a:gridCol w="1339841">
                  <a:extLst>
                    <a:ext uri="{9D8B030D-6E8A-4147-A177-3AD203B41FA5}">
                      <a16:colId xmlns:a16="http://schemas.microsoft.com/office/drawing/2014/main" val="2453170455"/>
                    </a:ext>
                  </a:extLst>
                </a:gridCol>
                <a:gridCol w="1733360">
                  <a:extLst>
                    <a:ext uri="{9D8B030D-6E8A-4147-A177-3AD203B41FA5}">
                      <a16:colId xmlns:a16="http://schemas.microsoft.com/office/drawing/2014/main" val="780732229"/>
                    </a:ext>
                  </a:extLst>
                </a:gridCol>
                <a:gridCol w="1499122">
                  <a:extLst>
                    <a:ext uri="{9D8B030D-6E8A-4147-A177-3AD203B41FA5}">
                      <a16:colId xmlns:a16="http://schemas.microsoft.com/office/drawing/2014/main" val="238804871"/>
                    </a:ext>
                  </a:extLst>
                </a:gridCol>
              </a:tblGrid>
              <a:tr h="2708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AfiControl</a:t>
                      </a:r>
                      <a:b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</a:br>
                      <a:r>
                        <a:rPr lang="zh-CN" alt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上参数名称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描述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初始默认值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32377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无预期产量挤奶牛的脱杯参数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97026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最长挤奶时间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01144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开始挤奶延时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3744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压杯流速参数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597460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U1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反冲洗清洗时间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56490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反冲洗注气时间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508223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脱杯后杯组下落延时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2803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FCP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流量控制脉动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030578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计量器排水时间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清洗模式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51379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计量器注水时间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清洗模式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71566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脱杯延时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848468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回残奶时间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7335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计量器最后排空时间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068560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休眠延时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分钟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572337"/>
                  </a:ext>
                </a:extLst>
              </a:tr>
              <a:tr h="127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温度单位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宋体" panose="02010600030101010101" pitchFamily="2" charset="-122"/>
                        </a:rPr>
                        <a:t>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968948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重量单位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23395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预挤时间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3791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脱杯参数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177368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二次套杯预挤时间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07745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脉动频率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次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分钟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88840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Ratio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脉动比率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60:40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978241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刺激按摩时间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501891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 PPM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刺激按摩频率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7191263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 Ratio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刺激按摩比率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60:40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36089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挤奶键保护等级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按</a:t>
                      </a:r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次开始键或外部启动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00788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报警状态等级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普通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760187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取消自动脱杯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关闭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396195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50:50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脉动比率挤奶阶段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330415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 err="1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dU</a:t>
                      </a:r>
                      <a:endParaRPr lang="en-US" sz="600" b="1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废奶排出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82200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LO-Not ID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未识别牛号时挤奶保护等级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按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次开始键或外部启动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37983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LO-Blood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血乳时挤奶保护等级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输入密码，不允许外部启动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408720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 err="1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Technozoo</a:t>
                      </a:r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mode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安息日模式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关闭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695637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Strip minimum time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最短压杯时间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605725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Blood Removal Enable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血乳自动脱杯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开启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389575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Blood Removal Threshold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血乳自动脱杯等级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85125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快速自动脱杯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关闭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356210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奶衬更换时间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650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小时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6001529"/>
                  </a:ext>
                </a:extLst>
              </a:tr>
              <a:tr h="1020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MCS valve Clean Mode Period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分级牛奶管路阀门切换周期</a:t>
                      </a:r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清洗模式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906297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Buzzer Enable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蜂鸣器开关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开启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208311"/>
                  </a:ext>
                </a:extLst>
              </a:tr>
            </a:tbl>
          </a:graphicData>
        </a:graphic>
      </p:graphicFrame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FC28A98-4A41-430E-8BF5-4A1F7C72121A}"/>
              </a:ext>
            </a:extLst>
          </p:cNvPr>
          <p:cNvSpPr txBox="1">
            <a:spLocks/>
          </p:cNvSpPr>
          <p:nvPr/>
        </p:nvSpPr>
        <p:spPr>
          <a:xfrm>
            <a:off x="252632" y="900724"/>
            <a:ext cx="3848281" cy="3799215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 b="1" dirty="0"/>
              <a:t>4.4 </a:t>
            </a:r>
            <a:r>
              <a:rPr lang="zh-CN" altLang="en-US" sz="1200" b="1" dirty="0"/>
              <a:t>自动脱杯相关参数：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00" b="1" dirty="0"/>
              <a:t>IP</a:t>
            </a:r>
            <a:r>
              <a:rPr lang="zh-CN" altLang="en-US" sz="1200" b="1" dirty="0"/>
              <a:t>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 b="1" dirty="0"/>
              <a:t>无预期产量时未挤净（过早脱杯）评判参数。</a:t>
            </a:r>
            <a:endParaRPr lang="en-US" altLang="zh-CN" sz="1200" b="1" dirty="0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8E8DC1BD-52C1-41A8-9EAF-67980CAA4553}"/>
              </a:ext>
            </a:extLst>
          </p:cNvPr>
          <p:cNvSpPr/>
          <p:nvPr/>
        </p:nvSpPr>
        <p:spPr>
          <a:xfrm>
            <a:off x="4237102" y="756052"/>
            <a:ext cx="4583370" cy="1505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DA09F93-B531-41BB-8C92-0C97DFF6233D}"/>
              </a:ext>
            </a:extLst>
          </p:cNvPr>
          <p:cNvSpPr txBox="1">
            <a:spLocks/>
          </p:cNvSpPr>
          <p:nvPr/>
        </p:nvSpPr>
        <p:spPr>
          <a:xfrm>
            <a:off x="258866" y="483518"/>
            <a:ext cx="3888431" cy="417206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600" b="1" dirty="0">
                <a:solidFill>
                  <a:schemeClr val="accent2"/>
                </a:solidFill>
              </a:rPr>
              <a:t>第四节：常用</a:t>
            </a:r>
            <a:r>
              <a:rPr lang="en-US" altLang="zh-CN" sz="1600" b="1" dirty="0">
                <a:solidFill>
                  <a:schemeClr val="accent2"/>
                </a:solidFill>
              </a:rPr>
              <a:t>MPC</a:t>
            </a:r>
            <a:r>
              <a:rPr lang="zh-CN" altLang="en-US" sz="1600" b="1" dirty="0">
                <a:solidFill>
                  <a:schemeClr val="accent2"/>
                </a:solidFill>
              </a:rPr>
              <a:t>参数介绍：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21D862A7-F67D-4FF8-A94B-689A6DC22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/>
              <a:t>第</a:t>
            </a:r>
            <a:fld id="{3079C3BD-C40E-48A4-A257-09951898C22D}" type="slidenum">
              <a:rPr lang="en-US" smtClean="0"/>
              <a:pPr/>
              <a:t>23</a:t>
            </a:fld>
            <a:r>
              <a:rPr lang="zh-CN" altLang="en-US"/>
              <a:t>页  </a:t>
            </a:r>
            <a:r>
              <a:rPr lang="en-US" altLang="zh-CN" sz="800"/>
              <a:t>Afimilk Confidential </a:t>
            </a:r>
            <a:r>
              <a:rPr lang="zh-CN" altLang="en-US" sz="800"/>
              <a:t>阿菲金内部文件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5193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FC28A98-4A41-430E-8BF5-4A1F7C72121A}"/>
              </a:ext>
            </a:extLst>
          </p:cNvPr>
          <p:cNvSpPr txBox="1">
            <a:spLocks/>
          </p:cNvSpPr>
          <p:nvPr/>
        </p:nvSpPr>
        <p:spPr>
          <a:xfrm>
            <a:off x="255853" y="900724"/>
            <a:ext cx="3848281" cy="3799215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 b="1" dirty="0"/>
              <a:t>4.4 </a:t>
            </a:r>
            <a:r>
              <a:rPr lang="zh-CN" altLang="en-US" sz="1200" b="1" dirty="0"/>
              <a:t>自动脱杯相关参数：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00" b="1" dirty="0"/>
              <a:t>IP</a:t>
            </a:r>
            <a:r>
              <a:rPr lang="zh-CN" altLang="en-US" sz="1200" b="1" dirty="0"/>
              <a:t>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 b="1" dirty="0"/>
              <a:t>无预期产量时未挤净（过早脱杯）评判参数。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16FA8BA-176E-43E3-A554-EF6D035B0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378617"/>
              </p:ext>
            </p:extLst>
          </p:nvPr>
        </p:nvGraphicFramePr>
        <p:xfrm>
          <a:off x="255853" y="1995686"/>
          <a:ext cx="8632294" cy="2141220"/>
        </p:xfrm>
        <a:graphic>
          <a:graphicData uri="http://schemas.openxmlformats.org/drawingml/2006/table">
            <a:tbl>
              <a:tblPr firstRow="1" firstCol="1" bandRow="1"/>
              <a:tblGrid>
                <a:gridCol w="848803">
                  <a:extLst>
                    <a:ext uri="{9D8B030D-6E8A-4147-A177-3AD203B41FA5}">
                      <a16:colId xmlns:a16="http://schemas.microsoft.com/office/drawing/2014/main" val="4215746117"/>
                    </a:ext>
                  </a:extLst>
                </a:gridCol>
                <a:gridCol w="7783491">
                  <a:extLst>
                    <a:ext uri="{9D8B030D-6E8A-4147-A177-3AD203B41FA5}">
                      <a16:colId xmlns:a16="http://schemas.microsoft.com/office/drawing/2014/main" val="1471444813"/>
                    </a:ext>
                  </a:extLst>
                </a:gridCol>
              </a:tblGrid>
              <a:tr h="1872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0">
                          <a:solidFill>
                            <a:srgbClr val="0070C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IP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altLang="zh-CN" sz="1000" b="1" kern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b="1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无预期产量</a:t>
                      </a:r>
                      <a:r>
                        <a:rPr lang="zh-CN" altLang="en-US" sz="1000" b="1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时未挤净（过早脱杯）评判参数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b="1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单位：秒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b="1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范围：</a:t>
                      </a:r>
                      <a:r>
                        <a:rPr lang="en-US" sz="1000" b="1" kern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4-20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altLang="zh-CN" sz="10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在没有预期产奶量的情况下，对过早脱杯发出警报的设定参数。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比如，当一头牛产后第一次挤奶时，</a:t>
                      </a:r>
                      <a:r>
                        <a:rPr lang="en-US" sz="1000" kern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AfiFarm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软件中没有这头牛的任何产奶记录，也就没有这头牛的预期产奶量。这种情况下，参数</a:t>
                      </a:r>
                      <a:r>
                        <a:rPr lang="en-US" sz="1000" kern="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决定这头牛是否是过早脱杯。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如果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奶牛在脱杯前最后一次的计量器排空间隔时间</a:t>
                      </a:r>
                      <a:r>
                        <a:rPr lang="en-US" altLang="zh-CN" sz="100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t(N-1)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较短</a:t>
                      </a:r>
                      <a:r>
                        <a:rPr lang="en-US" altLang="zh-CN" sz="1000" b="1" kern="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 </a:t>
                      </a:r>
                      <a:r>
                        <a:rPr lang="en-US" altLang="zh-CN" sz="100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t(N-1) &lt; IP </a:t>
                      </a:r>
                      <a:r>
                        <a:rPr lang="en-US" altLang="zh-CN" sz="1000" b="1" kern="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]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，则意味着其对应的挤奶流速较高，在这种情况下发生的脱杯操会被</a:t>
                      </a:r>
                      <a:r>
                        <a:rPr lang="en-US" alt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MPC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判定为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过早脱杯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，并发出警告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。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IP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参数的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默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认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值是</a:t>
                      </a:r>
                      <a:r>
                        <a:rPr lang="en-US" sz="1000" b="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CN" sz="1000" b="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秒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，即</a:t>
                      </a:r>
                      <a:r>
                        <a:rPr lang="zh-CN" sz="1000" b="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脱杯前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计量器最后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次排空的间隔时间（灌满计量腔的时间）</a:t>
                      </a:r>
                      <a:r>
                        <a:rPr lang="en-US" altLang="zh-CN" sz="100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t(N-1)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少于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秒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时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。控制面板就会发出警报。此时，</a:t>
                      </a:r>
                      <a:r>
                        <a:rPr lang="en-US" altLang="zh-CN" sz="100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t(N-1)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阶段对应的平均挤奶流速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大于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千克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分钟（计算方法参照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F2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）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。</a:t>
                      </a:r>
                      <a:endParaRPr lang="en-US" altLang="zh-CN" sz="10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b="1" kern="0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在</a:t>
                      </a:r>
                      <a:r>
                        <a:rPr lang="zh-CN" altLang="en-US" sz="1000" b="1" kern="0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使用</a:t>
                      </a:r>
                      <a:r>
                        <a:rPr lang="en-US" altLang="zh-CN" sz="1000" b="1" kern="0" dirty="0" err="1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AfiFarm</a:t>
                      </a:r>
                      <a:r>
                        <a:rPr lang="zh-CN" altLang="en-US" sz="1000" b="1" kern="0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软件时</a:t>
                      </a:r>
                      <a:r>
                        <a:rPr lang="zh-CN" sz="1000" b="1" kern="0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，只要</a:t>
                      </a:r>
                      <a:r>
                        <a:rPr lang="zh-CN" altLang="en-US" sz="1000" b="1" kern="0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软件已经计算出</a:t>
                      </a:r>
                      <a:r>
                        <a:rPr lang="zh-CN" sz="1000" b="1" kern="0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奶牛的预期产量，</a:t>
                      </a:r>
                      <a:r>
                        <a:rPr lang="en-US" sz="1000" b="1" kern="0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1000" b="1" kern="0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过早脱杯</a:t>
                      </a:r>
                      <a:r>
                        <a:rPr lang="en-US" sz="1000" b="1" kern="0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1000" b="1" kern="0" dirty="0">
                          <a:solidFill>
                            <a:srgbClr val="006699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警报将按照预期产量评估，而不是基于挤奶末期流速。</a:t>
                      </a:r>
                      <a:endParaRPr lang="zh-CN" sz="1050" b="1" kern="100" dirty="0">
                        <a:solidFill>
                          <a:srgbClr val="006699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91085"/>
                  </a:ext>
                </a:extLst>
              </a:tr>
            </a:tbl>
          </a:graphicData>
        </a:graphic>
      </p:graphicFrame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5A556574-EA91-4F5E-9B63-A092A0F86688}"/>
              </a:ext>
            </a:extLst>
          </p:cNvPr>
          <p:cNvSpPr txBox="1">
            <a:spLocks/>
          </p:cNvSpPr>
          <p:nvPr/>
        </p:nvSpPr>
        <p:spPr>
          <a:xfrm>
            <a:off x="258866" y="483518"/>
            <a:ext cx="3888431" cy="417206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600" b="1" dirty="0">
                <a:solidFill>
                  <a:schemeClr val="accent2"/>
                </a:solidFill>
              </a:rPr>
              <a:t>第四节：常用</a:t>
            </a:r>
            <a:r>
              <a:rPr lang="en-US" altLang="zh-CN" sz="1600" b="1" dirty="0">
                <a:solidFill>
                  <a:schemeClr val="accent2"/>
                </a:solidFill>
              </a:rPr>
              <a:t>MPC</a:t>
            </a:r>
            <a:r>
              <a:rPr lang="zh-CN" altLang="en-US" sz="1600" b="1" dirty="0">
                <a:solidFill>
                  <a:schemeClr val="accent2"/>
                </a:solidFill>
              </a:rPr>
              <a:t>参数介绍：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8FA94E2C-F19E-4F08-A6C0-1236DF44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/>
              <a:t>第</a:t>
            </a:r>
            <a:fld id="{3079C3BD-C40E-48A4-A257-09951898C22D}" type="slidenum">
              <a:rPr lang="en-US" smtClean="0"/>
              <a:pPr/>
              <a:t>24</a:t>
            </a:fld>
            <a:r>
              <a:rPr lang="zh-CN" altLang="en-US"/>
              <a:t>页  </a:t>
            </a:r>
            <a:r>
              <a:rPr lang="en-US" altLang="zh-CN" sz="800"/>
              <a:t>Afimilk Confidential </a:t>
            </a:r>
            <a:r>
              <a:rPr lang="zh-CN" altLang="en-US" sz="800"/>
              <a:t>阿菲金内部文件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4971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50E11D8-8877-4DFD-B619-630D0167A5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"/>
          <a:stretch/>
        </p:blipFill>
        <p:spPr>
          <a:xfrm>
            <a:off x="2051720" y="1785591"/>
            <a:ext cx="5857933" cy="2715766"/>
          </a:xfrm>
          <a:prstGeom prst="rect">
            <a:avLst/>
          </a:prstGeom>
        </p:spPr>
      </p:pic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FC28A98-4A41-430E-8BF5-4A1F7C72121A}"/>
              </a:ext>
            </a:extLst>
          </p:cNvPr>
          <p:cNvSpPr txBox="1">
            <a:spLocks/>
          </p:cNvSpPr>
          <p:nvPr/>
        </p:nvSpPr>
        <p:spPr>
          <a:xfrm>
            <a:off x="246307" y="895871"/>
            <a:ext cx="3308033" cy="3908127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 b="1" dirty="0"/>
              <a:t>4.4 </a:t>
            </a:r>
            <a:r>
              <a:rPr lang="zh-CN" altLang="en-US" sz="1200" b="1" dirty="0"/>
              <a:t>自动脱杯相关参数：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00" b="1" dirty="0"/>
              <a:t>IP</a:t>
            </a:r>
            <a:r>
              <a:rPr lang="zh-CN" altLang="en-US" sz="1200" b="1" dirty="0"/>
              <a:t>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 b="1" dirty="0"/>
              <a:t>无预期产量时未挤净（过早脱杯）评判参数。</a:t>
            </a:r>
            <a:endParaRPr lang="en-US" altLang="zh-CN" sz="1200" b="1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FC3EF54-5FA9-445C-8678-6AF64DF3AAD9}"/>
              </a:ext>
            </a:extLst>
          </p:cNvPr>
          <p:cNvSpPr txBox="1"/>
          <p:nvPr/>
        </p:nvSpPr>
        <p:spPr>
          <a:xfrm>
            <a:off x="5731413" y="3316108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b="1" dirty="0">
                <a:solidFill>
                  <a:srgbClr val="FF0000"/>
                </a:solidFill>
              </a:rPr>
              <a:t>脱杯</a:t>
            </a: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EFE6ED7B-7247-44CE-B0CA-293654AC20D3}"/>
              </a:ext>
            </a:extLst>
          </p:cNvPr>
          <p:cNvCxnSpPr/>
          <p:nvPr/>
        </p:nvCxnSpPr>
        <p:spPr>
          <a:xfrm flipV="1">
            <a:off x="5926338" y="3531552"/>
            <a:ext cx="0" cy="71629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3E77541D-2BFC-47E1-B420-1074F2B922D0}"/>
              </a:ext>
            </a:extLst>
          </p:cNvPr>
          <p:cNvSpPr txBox="1"/>
          <p:nvPr/>
        </p:nvSpPr>
        <p:spPr>
          <a:xfrm>
            <a:off x="5400660" y="2755164"/>
            <a:ext cx="21739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b="1" dirty="0">
                <a:solidFill>
                  <a:srgbClr val="FF0000"/>
                </a:solidFill>
              </a:rPr>
              <a:t>t(N-1) &lt; IP </a:t>
            </a:r>
            <a:r>
              <a:rPr lang="zh-CN" altLang="en-US" sz="800" b="1" dirty="0">
                <a:solidFill>
                  <a:srgbClr val="FF0000"/>
                </a:solidFill>
              </a:rPr>
              <a:t>：该脱杯判定为过早脱杯（踢脱）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81CFA5D9-A0B5-48B7-AD98-B46C45EE3234}"/>
              </a:ext>
            </a:extLst>
          </p:cNvPr>
          <p:cNvCxnSpPr>
            <a:cxnSpLocks/>
          </p:cNvCxnSpPr>
          <p:nvPr/>
        </p:nvCxnSpPr>
        <p:spPr>
          <a:xfrm>
            <a:off x="5574136" y="2939588"/>
            <a:ext cx="0" cy="150622"/>
          </a:xfrm>
          <a:prstGeom prst="straightConnector1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41220E64-E0B3-4E53-B6A9-5F2E28C018D8}"/>
              </a:ext>
            </a:extLst>
          </p:cNvPr>
          <p:cNvSpPr txBox="1"/>
          <p:nvPr/>
        </p:nvSpPr>
        <p:spPr>
          <a:xfrm>
            <a:off x="5528763" y="3696701"/>
            <a:ext cx="4363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b="1" dirty="0" err="1">
                <a:solidFill>
                  <a:srgbClr val="FF0000"/>
                </a:solidFill>
              </a:rPr>
              <a:t>tN</a:t>
            </a:r>
            <a:r>
              <a:rPr lang="en-US" altLang="zh-CN" sz="800" b="1" dirty="0">
                <a:solidFill>
                  <a:srgbClr val="FF0000"/>
                </a:solidFill>
              </a:rPr>
              <a:t>=F2</a:t>
            </a:r>
            <a:endParaRPr lang="zh-CN" altLang="en-US" sz="800" b="1" dirty="0">
              <a:solidFill>
                <a:srgbClr val="FF0000"/>
              </a:solidFill>
            </a:endParaRP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64E669A4-6ABC-4BE2-9C3B-0404788AC64B}"/>
              </a:ext>
            </a:extLst>
          </p:cNvPr>
          <p:cNvSpPr txBox="1">
            <a:spLocks/>
          </p:cNvSpPr>
          <p:nvPr/>
        </p:nvSpPr>
        <p:spPr>
          <a:xfrm>
            <a:off x="258866" y="483518"/>
            <a:ext cx="3888431" cy="417206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600" b="1" dirty="0">
                <a:solidFill>
                  <a:schemeClr val="accent2"/>
                </a:solidFill>
              </a:rPr>
              <a:t>第四节：常用</a:t>
            </a:r>
            <a:r>
              <a:rPr lang="en-US" altLang="zh-CN" sz="1600" b="1" dirty="0">
                <a:solidFill>
                  <a:schemeClr val="accent2"/>
                </a:solidFill>
              </a:rPr>
              <a:t>MPC</a:t>
            </a:r>
            <a:r>
              <a:rPr lang="zh-CN" altLang="en-US" sz="1600" b="1" dirty="0">
                <a:solidFill>
                  <a:schemeClr val="accent2"/>
                </a:solidFill>
              </a:rPr>
              <a:t>参数介绍：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54257947-C5C5-4D2E-84C1-2453F9CA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/>
              <a:t>第</a:t>
            </a:r>
            <a:fld id="{3079C3BD-C40E-48A4-A257-09951898C22D}" type="slidenum">
              <a:rPr lang="en-US" smtClean="0"/>
              <a:pPr/>
              <a:t>25</a:t>
            </a:fld>
            <a:r>
              <a:rPr lang="zh-CN" altLang="en-US"/>
              <a:t>页  </a:t>
            </a:r>
            <a:r>
              <a:rPr lang="en-US" altLang="zh-CN" sz="800"/>
              <a:t>Afimilk Confidential </a:t>
            </a:r>
            <a:r>
              <a:rPr lang="zh-CN" altLang="en-US" sz="800"/>
              <a:t>阿菲金内部文件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6238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BE1E88E7-7F7A-4DE9-AA48-8684DD035CAA}"/>
              </a:ext>
            </a:extLst>
          </p:cNvPr>
          <p:cNvSpPr txBox="1"/>
          <p:nvPr/>
        </p:nvSpPr>
        <p:spPr>
          <a:xfrm>
            <a:off x="6732240" y="450500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阿菲金微信公众号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2" descr="A person standing on top of a grass covered field&#10;&#10;Description generated with very high confidence">
            <a:extLst>
              <a:ext uri="{FF2B5EF4-FFF2-40B4-BE49-F238E27FC236}">
                <a16:creationId xmlns:a16="http://schemas.microsoft.com/office/drawing/2014/main" id="{0B86EC13-92E8-42F4-9351-323E66FF87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" t="17834" r="7257" b="5918"/>
          <a:stretch/>
        </p:blipFill>
        <p:spPr>
          <a:xfrm>
            <a:off x="372" y="-20889"/>
            <a:ext cx="9218270" cy="518527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81CCFB9-3F71-4147-BD42-A30E3D6B3D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854" y="2022536"/>
            <a:ext cx="1972000" cy="1976979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161E423-B612-4C20-B10A-A71F054D6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7124" y="1059582"/>
            <a:ext cx="2755475" cy="228894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8FA6B46A-F9ED-49D8-84AA-527D3451BE66}"/>
              </a:ext>
            </a:extLst>
          </p:cNvPr>
          <p:cNvSpPr txBox="1"/>
          <p:nvPr/>
        </p:nvSpPr>
        <p:spPr>
          <a:xfrm>
            <a:off x="6732240" y="3999515"/>
            <a:ext cx="180924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阿菲金微信公众号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ADC0876-FC13-48F7-90F1-2A0B764BB69A}"/>
              </a:ext>
            </a:extLst>
          </p:cNvPr>
          <p:cNvSpPr txBox="1"/>
          <p:nvPr/>
        </p:nvSpPr>
        <p:spPr>
          <a:xfrm>
            <a:off x="3458887" y="2527300"/>
            <a:ext cx="2755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i="1" dirty="0">
                <a:latin typeface="Arial" panose="020B0604020202020204" pitchFamily="34" charset="0"/>
                <a:cs typeface="Arial" panose="020B0604020202020204" pitchFamily="34" charset="0"/>
              </a:rPr>
              <a:t>Thanks!</a:t>
            </a:r>
            <a:endParaRPr lang="zh-CN" altLang="en-US" sz="4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2612BDA-18CF-4468-95B9-878C3095977B}"/>
              </a:ext>
            </a:extLst>
          </p:cNvPr>
          <p:cNvSpPr txBox="1"/>
          <p:nvPr/>
        </p:nvSpPr>
        <p:spPr>
          <a:xfrm>
            <a:off x="467544" y="399271"/>
            <a:ext cx="57506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携手阿菲金 </a:t>
            </a:r>
            <a:r>
              <a:rPr lang="zh-CN" altLang="zh-CN" sz="3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牛群管理无忧</a:t>
            </a:r>
          </a:p>
        </p:txBody>
      </p:sp>
      <p:pic>
        <p:nvPicPr>
          <p:cNvPr id="22" name="Picture 62">
            <a:extLst>
              <a:ext uri="{FF2B5EF4-FFF2-40B4-BE49-F238E27FC236}">
                <a16:creationId xmlns:a16="http://schemas.microsoft.com/office/drawing/2014/main" id="{C035EDBC-2941-431C-B322-F2FE0ECD85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2505"/>
          <a:stretch/>
        </p:blipFill>
        <p:spPr>
          <a:xfrm>
            <a:off x="6889227" y="214118"/>
            <a:ext cx="1961534" cy="47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1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3C0D4212-BEF5-4BE2-95B3-D91DEA970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263096"/>
              </p:ext>
            </p:extLst>
          </p:nvPr>
        </p:nvGraphicFramePr>
        <p:xfrm>
          <a:off x="4254383" y="483518"/>
          <a:ext cx="4572323" cy="4693982"/>
        </p:xfrm>
        <a:graphic>
          <a:graphicData uri="http://schemas.openxmlformats.org/drawingml/2006/table">
            <a:tbl>
              <a:tblPr/>
              <a:tblGrid>
                <a:gridCol w="1339841">
                  <a:extLst>
                    <a:ext uri="{9D8B030D-6E8A-4147-A177-3AD203B41FA5}">
                      <a16:colId xmlns:a16="http://schemas.microsoft.com/office/drawing/2014/main" val="2453170455"/>
                    </a:ext>
                  </a:extLst>
                </a:gridCol>
                <a:gridCol w="1733360">
                  <a:extLst>
                    <a:ext uri="{9D8B030D-6E8A-4147-A177-3AD203B41FA5}">
                      <a16:colId xmlns:a16="http://schemas.microsoft.com/office/drawing/2014/main" val="780732229"/>
                    </a:ext>
                  </a:extLst>
                </a:gridCol>
                <a:gridCol w="1499122">
                  <a:extLst>
                    <a:ext uri="{9D8B030D-6E8A-4147-A177-3AD203B41FA5}">
                      <a16:colId xmlns:a16="http://schemas.microsoft.com/office/drawing/2014/main" val="238804871"/>
                    </a:ext>
                  </a:extLst>
                </a:gridCol>
              </a:tblGrid>
              <a:tr h="2708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AfiControl</a:t>
                      </a:r>
                      <a:b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</a:br>
                      <a:r>
                        <a:rPr lang="zh-CN" alt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上参数名称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描述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初始默认值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32377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无预期产量挤奶牛的脱杯参数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97026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最长挤奶时间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01144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开始挤奶延时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3744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压杯流速参数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597460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U1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反冲洗清洗时间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56490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反冲洗注气时间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508223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脱杯后杯组下落延时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2803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FCP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流量控制脉动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030578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计量器排水时间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清洗模式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51379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计量器注水时间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清洗模式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71566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脱杯延时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848468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回残奶时间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7335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计量器最后排空时间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068560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休眠延时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分钟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572337"/>
                  </a:ext>
                </a:extLst>
              </a:tr>
              <a:tr h="127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温度单位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宋体" panose="02010600030101010101" pitchFamily="2" charset="-122"/>
                        </a:rPr>
                        <a:t>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968948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重量单位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23395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预挤时间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3791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脱杯参数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177368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二次套杯预挤时间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07745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脉动频率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次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分钟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88840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Ratio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脉动比率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60:40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978241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刺激按摩时间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501891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 PPM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刺激按摩频率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7191263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 Ratio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刺激按摩比率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60:40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36089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挤奶键保护等级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按</a:t>
                      </a:r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次开始键或外部启动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00788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报警状态等级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普通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760187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取消自动脱杯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关闭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396195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50:50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脉动比率挤奶阶段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330415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 err="1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dU</a:t>
                      </a:r>
                      <a:endParaRPr lang="en-US" sz="600" b="1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废奶排出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82200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LO-Not ID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未识别牛号时挤奶保护等级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按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次开始键或外部启动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37983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LO-Blood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血乳时挤奶保护等级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输入密码，不允许外部启动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408720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 err="1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Technozoo</a:t>
                      </a:r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mode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安息日模式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关闭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695637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Strip minimum time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最短压杯时间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605725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Blood Removal Enable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血乳自动脱杯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开启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389575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Blood Removal Threshold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血乳自动脱杯等级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85125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快速自动脱杯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关闭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356210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奶衬更换时间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650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小时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6001529"/>
                  </a:ext>
                </a:extLst>
              </a:tr>
              <a:tr h="1020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MCS valve Clean Mode Period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分级牛奶管路阀门切换周期</a:t>
                      </a:r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清洗模式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906297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Buzzer Enable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蜂鸣器开关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开启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208311"/>
                  </a:ext>
                </a:extLst>
              </a:tr>
            </a:tbl>
          </a:graphicData>
        </a:graphic>
      </p:graphicFrame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FC28A98-4A41-430E-8BF5-4A1F7C72121A}"/>
              </a:ext>
            </a:extLst>
          </p:cNvPr>
          <p:cNvSpPr txBox="1">
            <a:spLocks/>
          </p:cNvSpPr>
          <p:nvPr/>
        </p:nvSpPr>
        <p:spPr>
          <a:xfrm>
            <a:off x="258866" y="894981"/>
            <a:ext cx="3848281" cy="3799215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 b="1" dirty="0"/>
              <a:t>4.4 </a:t>
            </a:r>
            <a:r>
              <a:rPr lang="zh-CN" altLang="en-US" sz="1200" b="1" dirty="0"/>
              <a:t>自动脱杯相关参数：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00" b="1" dirty="0"/>
              <a:t>F2</a:t>
            </a:r>
            <a:r>
              <a:rPr lang="zh-CN" altLang="en-US" sz="1200" b="1" dirty="0"/>
              <a:t>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 b="1" dirty="0"/>
              <a:t>自动脱杯阈值参数。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8E8DC1BD-52C1-41A8-9EAF-67980CAA4553}"/>
              </a:ext>
            </a:extLst>
          </p:cNvPr>
          <p:cNvSpPr/>
          <p:nvPr/>
        </p:nvSpPr>
        <p:spPr>
          <a:xfrm>
            <a:off x="4237102" y="2696634"/>
            <a:ext cx="4583370" cy="1506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D64AA575-23CD-45C8-8544-7E5E984D08AE}"/>
              </a:ext>
            </a:extLst>
          </p:cNvPr>
          <p:cNvSpPr txBox="1">
            <a:spLocks/>
          </p:cNvSpPr>
          <p:nvPr/>
        </p:nvSpPr>
        <p:spPr>
          <a:xfrm>
            <a:off x="258866" y="483518"/>
            <a:ext cx="3888431" cy="417206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600" b="1" dirty="0">
                <a:solidFill>
                  <a:schemeClr val="accent2"/>
                </a:solidFill>
              </a:rPr>
              <a:t>第四节：常用</a:t>
            </a:r>
            <a:r>
              <a:rPr lang="en-US" altLang="zh-CN" sz="1600" b="1" dirty="0">
                <a:solidFill>
                  <a:schemeClr val="accent2"/>
                </a:solidFill>
              </a:rPr>
              <a:t>MPC</a:t>
            </a:r>
            <a:r>
              <a:rPr lang="zh-CN" altLang="en-US" sz="1600" b="1" dirty="0">
                <a:solidFill>
                  <a:schemeClr val="accent2"/>
                </a:solidFill>
              </a:rPr>
              <a:t>参数介绍：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5E6965E9-570B-41EF-84E7-D4848CC08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/>
              <a:t>第</a:t>
            </a:r>
            <a:fld id="{3079C3BD-C40E-48A4-A257-09951898C22D}" type="slidenum">
              <a:rPr lang="en-US" smtClean="0"/>
              <a:pPr/>
              <a:t>3</a:t>
            </a:fld>
            <a:r>
              <a:rPr lang="zh-CN" altLang="en-US"/>
              <a:t>页  </a:t>
            </a:r>
            <a:r>
              <a:rPr lang="en-US" altLang="zh-CN" sz="800"/>
              <a:t>Afimilk Confidential </a:t>
            </a:r>
            <a:r>
              <a:rPr lang="zh-CN" altLang="en-US" sz="800"/>
              <a:t>阿菲金内部文件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896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FC28A98-4A41-430E-8BF5-4A1F7C72121A}"/>
              </a:ext>
            </a:extLst>
          </p:cNvPr>
          <p:cNvSpPr txBox="1">
            <a:spLocks/>
          </p:cNvSpPr>
          <p:nvPr/>
        </p:nvSpPr>
        <p:spPr>
          <a:xfrm>
            <a:off x="247187" y="895627"/>
            <a:ext cx="3848281" cy="3799215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 b="1" dirty="0"/>
              <a:t>4.4 </a:t>
            </a:r>
            <a:r>
              <a:rPr lang="zh-CN" altLang="en-US" sz="1200" b="1" dirty="0"/>
              <a:t>自动脱杯相关参数：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00" b="1" dirty="0"/>
              <a:t>F2</a:t>
            </a:r>
            <a:r>
              <a:rPr lang="zh-CN" altLang="en-US" sz="1200" b="1" dirty="0"/>
              <a:t>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 b="1" dirty="0"/>
              <a:t>自动脱杯阈值参数。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1D82E11-D91A-45A8-A46D-2D5839BBF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970375"/>
              </p:ext>
            </p:extLst>
          </p:nvPr>
        </p:nvGraphicFramePr>
        <p:xfrm>
          <a:off x="264519" y="1973875"/>
          <a:ext cx="8632294" cy="2293620"/>
        </p:xfrm>
        <a:graphic>
          <a:graphicData uri="http://schemas.openxmlformats.org/drawingml/2006/table">
            <a:tbl>
              <a:tblPr firstRow="1" firstCol="1" bandRow="1"/>
              <a:tblGrid>
                <a:gridCol w="848803">
                  <a:extLst>
                    <a:ext uri="{9D8B030D-6E8A-4147-A177-3AD203B41FA5}">
                      <a16:colId xmlns:a16="http://schemas.microsoft.com/office/drawing/2014/main" val="3565021315"/>
                    </a:ext>
                  </a:extLst>
                </a:gridCol>
                <a:gridCol w="7783491">
                  <a:extLst>
                    <a:ext uri="{9D8B030D-6E8A-4147-A177-3AD203B41FA5}">
                      <a16:colId xmlns:a16="http://schemas.microsoft.com/office/drawing/2014/main" val="1103632058"/>
                    </a:ext>
                  </a:extLst>
                </a:gridCol>
              </a:tblGrid>
              <a:tr h="2282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rgbClr val="0070C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F2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自动</a:t>
                      </a:r>
                      <a:r>
                        <a:rPr lang="zh-CN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脱杯</a:t>
                      </a:r>
                      <a:r>
                        <a:rPr lang="zh-CN" altLang="en-US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阈值</a:t>
                      </a:r>
                      <a:r>
                        <a:rPr lang="zh-CN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参数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单位：秒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范围：</a:t>
                      </a:r>
                      <a:r>
                        <a:rPr lang="en-US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6-50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在挤奶阶段末期，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挤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奶流速下降，计量器排空的时间间隔变大。</a:t>
                      </a:r>
                      <a:r>
                        <a:rPr lang="en-US" sz="100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F2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的设定值决定了两次牛奶排空动作之间允许的最大时间（简单理解为灌满计量腔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en-US" alt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g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所用的时间）。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如果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计量器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最后一次排空后，间隔时间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达到</a:t>
                      </a:r>
                      <a:r>
                        <a:rPr lang="en-US" sz="100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F2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的设定值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时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，仍没有灌满计量腔（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200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克），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也就无法触发新的计量器排空动作。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则</a:t>
                      </a:r>
                      <a:r>
                        <a:rPr lang="en-US" alt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MPC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停止挤奶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，执行自动脱杯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。</a:t>
                      </a:r>
                      <a:endParaRPr lang="en-US" altLang="zh-CN" sz="10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由于激活脱杯时，计量腔处于没有灌满的状态，因此无法计算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执行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脱杯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时刻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的准确流速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。</a:t>
                      </a:r>
                      <a:endParaRPr lang="en-US" altLang="zh-CN" sz="10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通过</a:t>
                      </a:r>
                      <a:r>
                        <a:rPr lang="en-US" altLang="zh-CN" sz="100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F2</a:t>
                      </a:r>
                      <a:r>
                        <a:rPr lang="zh-CN" alt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的设定值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，我们可以计算出理论上脱杯时的最高流速：</a:t>
                      </a:r>
                      <a:r>
                        <a:rPr lang="en-US" altLang="zh-CN" sz="100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S0=0.2Kg/F2x60 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单位为</a:t>
                      </a:r>
                      <a:r>
                        <a:rPr lang="en-US" alt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Kg/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分钟。</a:t>
                      </a:r>
                      <a:endParaRPr lang="en-US" altLang="zh-CN" sz="10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奶牛在脱杯时刻的实时挤奶流速 </a:t>
                      </a:r>
                      <a:r>
                        <a:rPr lang="en-US" altLang="zh-CN" sz="100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S2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的范围为</a:t>
                      </a:r>
                      <a:r>
                        <a:rPr lang="en-US" altLang="zh-CN" sz="100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zh-CN" altLang="en-US" sz="100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≤</a:t>
                      </a:r>
                      <a:r>
                        <a:rPr lang="en-US" altLang="zh-CN" sz="100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S2&lt;S0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。</a:t>
                      </a:r>
                      <a:endParaRPr lang="en-US" altLang="zh-CN" sz="10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altLang="zh-CN" sz="10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在</a:t>
                      </a:r>
                      <a:r>
                        <a:rPr lang="en-US" sz="1000" kern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Af</a:t>
                      </a:r>
                      <a:r>
                        <a:rPr lang="en-US" altLang="zh-CN" sz="1000" kern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iFarm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软件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的某些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报告中将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执行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脱杯前，计量器最后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满杯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排空的平均流速作为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脱杯流速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。该名称容易与其他厂家激活脱杯功能的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脱杯流速</a:t>
                      </a: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相混淆。我们可以将其理解为挤奶末期流速。</a:t>
                      </a:r>
                      <a:r>
                        <a:rPr lang="en-US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154876"/>
                  </a:ext>
                </a:extLst>
              </a:tr>
            </a:tbl>
          </a:graphicData>
        </a:graphic>
      </p:graphicFrame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82F72AFA-D938-4357-BB0D-D9A10F81DBE1}"/>
              </a:ext>
            </a:extLst>
          </p:cNvPr>
          <p:cNvSpPr txBox="1">
            <a:spLocks/>
          </p:cNvSpPr>
          <p:nvPr/>
        </p:nvSpPr>
        <p:spPr>
          <a:xfrm>
            <a:off x="258866" y="483518"/>
            <a:ext cx="3888431" cy="417206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600" b="1" dirty="0">
                <a:solidFill>
                  <a:schemeClr val="accent2"/>
                </a:solidFill>
              </a:rPr>
              <a:t>第四节：常用</a:t>
            </a:r>
            <a:r>
              <a:rPr lang="en-US" altLang="zh-CN" sz="1600" b="1" dirty="0">
                <a:solidFill>
                  <a:schemeClr val="accent2"/>
                </a:solidFill>
              </a:rPr>
              <a:t>MPC</a:t>
            </a:r>
            <a:r>
              <a:rPr lang="zh-CN" altLang="en-US" sz="1600" b="1" dirty="0">
                <a:solidFill>
                  <a:schemeClr val="accent2"/>
                </a:solidFill>
              </a:rPr>
              <a:t>参数介绍：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261D44AF-0046-4DCA-9D8E-6B34B7092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/>
              <a:t>第</a:t>
            </a:r>
            <a:fld id="{3079C3BD-C40E-48A4-A257-09951898C22D}" type="slidenum">
              <a:rPr lang="en-US" smtClean="0"/>
              <a:pPr/>
              <a:t>4</a:t>
            </a:fld>
            <a:r>
              <a:rPr lang="zh-CN" altLang="en-US"/>
              <a:t>页  </a:t>
            </a:r>
            <a:r>
              <a:rPr lang="en-US" altLang="zh-CN" sz="800"/>
              <a:t>Afimilk Confidential </a:t>
            </a:r>
            <a:r>
              <a:rPr lang="zh-CN" altLang="en-US" sz="800"/>
              <a:t>阿菲金内部文件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0608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28D7356-21B2-4274-AB9B-6CA9C5CB7E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"/>
          <a:stretch/>
        </p:blipFill>
        <p:spPr>
          <a:xfrm>
            <a:off x="3594995" y="1707654"/>
            <a:ext cx="5549005" cy="254571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802E4D10-440C-456D-B6D7-FBD9D7659A92}"/>
              </a:ext>
            </a:extLst>
          </p:cNvPr>
          <p:cNvGrpSpPr/>
          <p:nvPr/>
        </p:nvGrpSpPr>
        <p:grpSpPr>
          <a:xfrm>
            <a:off x="7979034" y="3398560"/>
            <a:ext cx="913366" cy="487998"/>
            <a:chOff x="7979114" y="3402418"/>
            <a:chExt cx="913366" cy="487998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D00274BA-A6D2-42C7-AEFD-FD91A32FC3D3}"/>
                </a:ext>
              </a:extLst>
            </p:cNvPr>
            <p:cNvSpPr/>
            <p:nvPr/>
          </p:nvSpPr>
          <p:spPr>
            <a:xfrm>
              <a:off x="7979114" y="3402418"/>
              <a:ext cx="306438" cy="362276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7BBDBD8F-2E5C-4CA0-8591-0CE8FDF7B362}"/>
                </a:ext>
              </a:extLst>
            </p:cNvPr>
            <p:cNvGrpSpPr/>
            <p:nvPr/>
          </p:nvGrpSpPr>
          <p:grpSpPr>
            <a:xfrm>
              <a:off x="8279962" y="3644195"/>
              <a:ext cx="612518" cy="246221"/>
              <a:chOff x="8284307" y="3526864"/>
              <a:chExt cx="612518" cy="246221"/>
            </a:xfrm>
          </p:grpSpPr>
          <p:cxnSp>
            <p:nvCxnSpPr>
              <p:cNvPr id="26" name="直接箭头连接符 25">
                <a:extLst>
                  <a:ext uri="{FF2B5EF4-FFF2-40B4-BE49-F238E27FC236}">
                    <a16:creationId xmlns:a16="http://schemas.microsoft.com/office/drawing/2014/main" id="{81279A5D-356D-46BC-B26C-84226041B912}"/>
                  </a:ext>
                </a:extLst>
              </p:cNvPr>
              <p:cNvCxnSpPr/>
              <p:nvPr/>
            </p:nvCxnSpPr>
            <p:spPr>
              <a:xfrm>
                <a:off x="8284307" y="3651870"/>
                <a:ext cx="392149" cy="0"/>
              </a:xfrm>
              <a:prstGeom prst="straightConnector1">
                <a:avLst/>
              </a:prstGeom>
              <a:ln w="6350">
                <a:solidFill>
                  <a:srgbClr val="FF0000"/>
                </a:solidFill>
                <a:headEnd type="none"/>
                <a:tailEnd type="stealt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BB585B33-9D3D-4CAA-9B99-84F214D2EA0C}"/>
                  </a:ext>
                </a:extLst>
              </p:cNvPr>
              <p:cNvSpPr txBox="1"/>
              <p:nvPr/>
            </p:nvSpPr>
            <p:spPr>
              <a:xfrm>
                <a:off x="8587125" y="3526864"/>
                <a:ext cx="30970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" dirty="0">
                    <a:solidFill>
                      <a:srgbClr val="FF0000"/>
                    </a:solidFill>
                  </a:rPr>
                  <a:t>S1</a:t>
                </a:r>
                <a:endParaRPr lang="zh-CN" altLang="en-US" sz="10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FC28A98-4A41-430E-8BF5-4A1F7C72121A}"/>
              </a:ext>
            </a:extLst>
          </p:cNvPr>
          <p:cNvSpPr txBox="1">
            <a:spLocks/>
          </p:cNvSpPr>
          <p:nvPr/>
        </p:nvSpPr>
        <p:spPr>
          <a:xfrm>
            <a:off x="267852" y="895870"/>
            <a:ext cx="3308035" cy="3908128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 fontScale="92500"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 b="1" dirty="0"/>
              <a:t>4.4 </a:t>
            </a:r>
            <a:r>
              <a:rPr lang="zh-CN" altLang="en-US" sz="1200" b="1" dirty="0"/>
              <a:t>自动脱杯相关参数：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00" b="1" dirty="0"/>
              <a:t>F2</a:t>
            </a:r>
            <a:r>
              <a:rPr lang="zh-CN" altLang="en-US" sz="1200" b="1" dirty="0"/>
              <a:t>参数：自动脱杯阈值参数。</a:t>
            </a:r>
            <a:endParaRPr lang="en-US" altLang="zh-CN" sz="1200" b="1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b="1" dirty="0"/>
              <a:t>t1</a:t>
            </a:r>
            <a:r>
              <a:rPr lang="zh-CN" altLang="en-US" sz="1000" b="1" dirty="0"/>
              <a:t>，</a:t>
            </a:r>
            <a:r>
              <a:rPr lang="en-US" altLang="zh-CN" sz="1000" b="1" dirty="0"/>
              <a:t>t2, … </a:t>
            </a:r>
            <a:r>
              <a:rPr lang="en-US" altLang="zh-CN" sz="1000" b="1" dirty="0" err="1"/>
              <a:t>tN</a:t>
            </a:r>
            <a:r>
              <a:rPr lang="en-US" altLang="zh-CN" sz="1000" b="1" dirty="0"/>
              <a:t> </a:t>
            </a:r>
            <a:r>
              <a:rPr lang="zh-CN" altLang="en-US" sz="1000" b="1" dirty="0"/>
              <a:t>为每次计量器的排奶间隔时间。挤奶流速由</a:t>
            </a:r>
            <a:r>
              <a:rPr lang="zh-CN" altLang="en-US" sz="1000" b="1" dirty="0">
                <a:solidFill>
                  <a:srgbClr val="FF0000"/>
                </a:solidFill>
              </a:rPr>
              <a:t>慢</a:t>
            </a:r>
            <a:r>
              <a:rPr lang="en-US" altLang="zh-CN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快</a:t>
            </a:r>
            <a:r>
              <a:rPr lang="en-US" altLang="zh-CN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慢 </a:t>
            </a:r>
            <a:r>
              <a:rPr lang="zh-CN" altLang="en-US" sz="1000" b="1" dirty="0">
                <a:sym typeface="Wingdings" panose="05000000000000000000" pitchFamily="2" charset="2"/>
              </a:rPr>
              <a:t>变化，排奶间隔时间“</a:t>
            </a:r>
            <a:r>
              <a:rPr lang="en-US" altLang="zh-CN" sz="1000" b="1" dirty="0">
                <a:sym typeface="Wingdings" panose="05000000000000000000" pitchFamily="2" charset="2"/>
              </a:rPr>
              <a:t>t</a:t>
            </a:r>
            <a:r>
              <a:rPr lang="zh-CN" altLang="en-US" sz="1000" b="1" dirty="0">
                <a:sym typeface="Wingdings" panose="05000000000000000000" pitchFamily="2" charset="2"/>
              </a:rPr>
              <a:t>”由</a:t>
            </a:r>
            <a:r>
              <a:rPr lang="zh-CN" altLang="en-US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长</a:t>
            </a:r>
            <a:r>
              <a:rPr lang="en-US" altLang="zh-CN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短</a:t>
            </a:r>
            <a:r>
              <a:rPr lang="en-US" altLang="zh-CN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1000" b="1" dirty="0">
                <a:solidFill>
                  <a:srgbClr val="FF0000"/>
                </a:solidFill>
                <a:sym typeface="Wingdings" panose="05000000000000000000" pitchFamily="2" charset="2"/>
              </a:rPr>
              <a:t>长</a:t>
            </a:r>
            <a:r>
              <a:rPr lang="zh-CN" altLang="en-US" sz="1000" b="1" dirty="0">
                <a:sym typeface="Wingdings" panose="05000000000000000000" pitchFamily="2" charset="2"/>
              </a:rPr>
              <a:t>变化。</a:t>
            </a:r>
            <a:endParaRPr lang="en-US" altLang="zh-CN" sz="1000" b="1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b="1" dirty="0"/>
              <a:t>每一个柱状图（为方便观察，用</a:t>
            </a:r>
            <a:r>
              <a:rPr lang="en-US" altLang="zh-CN" sz="1000" b="1" dirty="0"/>
              <a:t>2</a:t>
            </a:r>
            <a:r>
              <a:rPr lang="zh-CN" altLang="en-US" sz="1000" b="1" dirty="0"/>
              <a:t>种颜色间隔）的面积是每次计量器排空的容积（约</a:t>
            </a:r>
            <a:r>
              <a:rPr lang="en-US" altLang="zh-CN" sz="1000" b="1" dirty="0"/>
              <a:t>200g</a:t>
            </a:r>
            <a:r>
              <a:rPr lang="zh-CN" altLang="en-US" sz="1000" b="1" dirty="0"/>
              <a:t>）。</a:t>
            </a:r>
            <a:endParaRPr lang="en-US" altLang="zh-CN" sz="1000" b="1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000" b="1" dirty="0"/>
              <a:t>MPC</a:t>
            </a:r>
            <a:r>
              <a:rPr lang="zh-CN" altLang="en-US" sz="1000" b="1" dirty="0"/>
              <a:t>可测得计量器的排奶间隔时间</a:t>
            </a:r>
            <a:r>
              <a:rPr lang="en-US" altLang="zh-CN" sz="1000" b="1" dirty="0"/>
              <a:t>t</a:t>
            </a:r>
            <a:r>
              <a:rPr lang="zh-CN" altLang="en-US" sz="1000" b="1" dirty="0"/>
              <a:t>，同时已知该时间内的挤奶量（</a:t>
            </a:r>
            <a:r>
              <a:rPr lang="en-US" altLang="zh-CN" sz="1000" b="1" dirty="0"/>
              <a:t>200g</a:t>
            </a:r>
            <a:r>
              <a:rPr lang="zh-CN" altLang="en-US" sz="1000" b="1" dirty="0"/>
              <a:t>）。可计算得出本次排奶间隔时间</a:t>
            </a:r>
            <a:r>
              <a:rPr lang="en-US" altLang="zh-CN" sz="1000" b="1" dirty="0"/>
              <a:t>t</a:t>
            </a:r>
            <a:r>
              <a:rPr lang="zh-CN" altLang="en-US" sz="1000" b="1" dirty="0"/>
              <a:t>内的平均挤奶流速：即每个柱状图的高度。</a:t>
            </a:r>
            <a:endParaRPr lang="en-US" altLang="zh-CN" sz="1000" b="1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b="1" dirty="0"/>
              <a:t>在挤奶末期，当排奶间隔时间</a:t>
            </a:r>
            <a:r>
              <a:rPr lang="en-US" altLang="zh-CN" sz="1000" b="1" dirty="0" err="1"/>
              <a:t>tN</a:t>
            </a:r>
            <a:r>
              <a:rPr lang="en-US" altLang="zh-CN" sz="1000" b="1" dirty="0"/>
              <a:t>=F2</a:t>
            </a:r>
            <a:r>
              <a:rPr lang="zh-CN" altLang="en-US" sz="1000" b="1" dirty="0"/>
              <a:t>时，如果计量器仍未被牛奶注满，没有触发计量器排空，则激活自动脱杯。</a:t>
            </a:r>
            <a:endParaRPr lang="en-US" altLang="zh-CN" sz="1000" b="1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b="1" dirty="0"/>
              <a:t>由于脱杯时计量器没有注满，理论上脱杯时的最高流速：</a:t>
            </a:r>
            <a:r>
              <a:rPr lang="en-US" altLang="zh-CN" sz="1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S0=0.2Kg/F2x60</a:t>
            </a:r>
            <a:endParaRPr lang="en-US" altLang="zh-CN" sz="12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b="1" dirty="0"/>
              <a:t>所对应的最后时段 </a:t>
            </a:r>
            <a:r>
              <a:rPr lang="en-US" altLang="zh-CN" sz="1000" b="1" dirty="0" err="1"/>
              <a:t>tN</a:t>
            </a:r>
            <a:r>
              <a:rPr lang="zh-CN" altLang="en-US" sz="1000" b="1" dirty="0"/>
              <a:t>（或</a:t>
            </a:r>
            <a:r>
              <a:rPr lang="en-US" altLang="zh-CN" sz="1000" b="1" dirty="0"/>
              <a:t>F2</a:t>
            </a:r>
            <a:r>
              <a:rPr lang="zh-CN" altLang="en-US" sz="1000" b="1" dirty="0"/>
              <a:t>）时间内的平均下奶流速</a:t>
            </a:r>
            <a:r>
              <a:rPr lang="en-US" altLang="zh-CN" sz="1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  <a:r>
              <a:rPr lang="zh-CN" altLang="en-US" sz="1000" b="1" dirty="0"/>
              <a:t>为：</a:t>
            </a:r>
            <a:r>
              <a:rPr lang="en-US" altLang="zh-CN" sz="1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zh-CN" altLang="en-US" sz="1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</a:t>
            </a:r>
            <a:r>
              <a:rPr lang="en-US" altLang="zh-CN" sz="1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S1&lt;S0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1C27D0F-3C6F-4B5A-A046-529661C21756}"/>
              </a:ext>
            </a:extLst>
          </p:cNvPr>
          <p:cNvSpPr/>
          <p:nvPr/>
        </p:nvSpPr>
        <p:spPr>
          <a:xfrm>
            <a:off x="4067944" y="3507854"/>
            <a:ext cx="216024" cy="504056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1D45A81-0BF1-4DD7-8848-14DC6C5B1D8E}"/>
              </a:ext>
            </a:extLst>
          </p:cNvPr>
          <p:cNvSpPr/>
          <p:nvPr/>
        </p:nvSpPr>
        <p:spPr>
          <a:xfrm>
            <a:off x="4856480" y="2260600"/>
            <a:ext cx="100712" cy="174752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696E2513-7A49-4B9E-914A-FF6B66BDCE9F}"/>
              </a:ext>
            </a:extLst>
          </p:cNvPr>
          <p:cNvCxnSpPr>
            <a:cxnSpLocks/>
          </p:cNvCxnSpPr>
          <p:nvPr/>
        </p:nvCxnSpPr>
        <p:spPr>
          <a:xfrm flipH="1">
            <a:off x="4136996" y="1707654"/>
            <a:ext cx="507012" cy="1800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AACC424F-0E47-4B60-AB5F-46C5382CA08A}"/>
              </a:ext>
            </a:extLst>
          </p:cNvPr>
          <p:cNvCxnSpPr>
            <a:cxnSpLocks/>
          </p:cNvCxnSpPr>
          <p:nvPr/>
        </p:nvCxnSpPr>
        <p:spPr>
          <a:xfrm>
            <a:off x="4716016" y="1707654"/>
            <a:ext cx="140464" cy="5124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45C14841-E5D0-46A7-A90E-4FFC4AF5104A}"/>
              </a:ext>
            </a:extLst>
          </p:cNvPr>
          <p:cNvSpPr txBox="1"/>
          <p:nvPr/>
        </p:nvSpPr>
        <p:spPr>
          <a:xfrm>
            <a:off x="4427985" y="1462410"/>
            <a:ext cx="4427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200g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7A56631-FEBD-40E1-AD11-F6730B2D6A90}"/>
              </a:ext>
            </a:extLst>
          </p:cNvPr>
          <p:cNvSpPr txBox="1"/>
          <p:nvPr/>
        </p:nvSpPr>
        <p:spPr>
          <a:xfrm>
            <a:off x="7878196" y="3304705"/>
            <a:ext cx="5004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err="1">
                <a:solidFill>
                  <a:srgbClr val="FF0000"/>
                </a:solidFill>
              </a:rPr>
              <a:t>tN</a:t>
            </a:r>
            <a:r>
              <a:rPr lang="en-US" altLang="zh-CN" sz="1000" dirty="0">
                <a:solidFill>
                  <a:srgbClr val="FF0000"/>
                </a:solidFill>
              </a:rPr>
              <a:t>=F2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11CD5452-D9F9-475B-981A-09779D28E260}"/>
              </a:ext>
            </a:extLst>
          </p:cNvPr>
          <p:cNvCxnSpPr/>
          <p:nvPr/>
        </p:nvCxnSpPr>
        <p:spPr>
          <a:xfrm flipV="1">
            <a:off x="8284307" y="3291830"/>
            <a:ext cx="0" cy="71629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E80A336B-6705-453D-A8F3-89F50EB39AD4}"/>
              </a:ext>
            </a:extLst>
          </p:cNvPr>
          <p:cNvSpPr txBox="1"/>
          <p:nvPr/>
        </p:nvSpPr>
        <p:spPr>
          <a:xfrm>
            <a:off x="7884368" y="3139343"/>
            <a:ext cx="8002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b="1" dirty="0">
                <a:solidFill>
                  <a:srgbClr val="FF0000"/>
                </a:solidFill>
              </a:rPr>
              <a:t>执行自动脱杯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0E95174-9C4E-4194-B110-AE058A3AAFE1}"/>
              </a:ext>
            </a:extLst>
          </p:cNvPr>
          <p:cNvGrpSpPr/>
          <p:nvPr/>
        </p:nvGrpSpPr>
        <p:grpSpPr>
          <a:xfrm>
            <a:off x="8284307" y="3549665"/>
            <a:ext cx="612518" cy="246221"/>
            <a:chOff x="8284307" y="3526864"/>
            <a:chExt cx="612518" cy="246221"/>
          </a:xfrm>
        </p:grpSpPr>
        <p:cxnSp>
          <p:nvCxnSpPr>
            <p:cNvPr id="4" name="直接箭头连接符 3">
              <a:extLst>
                <a:ext uri="{FF2B5EF4-FFF2-40B4-BE49-F238E27FC236}">
                  <a16:creationId xmlns:a16="http://schemas.microsoft.com/office/drawing/2014/main" id="{6E612BCD-1C73-418E-9B06-8628CF582262}"/>
                </a:ext>
              </a:extLst>
            </p:cNvPr>
            <p:cNvCxnSpPr/>
            <p:nvPr/>
          </p:nvCxnSpPr>
          <p:spPr>
            <a:xfrm>
              <a:off x="8284307" y="3651870"/>
              <a:ext cx="392149" cy="0"/>
            </a:xfrm>
            <a:prstGeom prst="straightConnector1">
              <a:avLst/>
            </a:prstGeom>
            <a:ln w="635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047051F-A862-4A02-B9CF-DF63AA5848EB}"/>
                </a:ext>
              </a:extLst>
            </p:cNvPr>
            <p:cNvSpPr txBox="1"/>
            <p:nvPr/>
          </p:nvSpPr>
          <p:spPr>
            <a:xfrm>
              <a:off x="8587125" y="3526864"/>
              <a:ext cx="3097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>
                  <a:solidFill>
                    <a:srgbClr val="FF0000"/>
                  </a:solidFill>
                </a:rPr>
                <a:t>S0</a:t>
              </a:r>
              <a:endParaRPr lang="zh-CN" altLang="en-US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010BFA1-658B-4293-AD66-26282456AE3E}"/>
              </a:ext>
            </a:extLst>
          </p:cNvPr>
          <p:cNvGrpSpPr/>
          <p:nvPr/>
        </p:nvGrpSpPr>
        <p:grpSpPr>
          <a:xfrm>
            <a:off x="7971398" y="3507854"/>
            <a:ext cx="913366" cy="487998"/>
            <a:chOff x="7979114" y="3402418"/>
            <a:chExt cx="913366" cy="487998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6490137B-0C35-44D3-BEAF-C1A46D7C8707}"/>
                </a:ext>
              </a:extLst>
            </p:cNvPr>
            <p:cNvSpPr/>
            <p:nvPr/>
          </p:nvSpPr>
          <p:spPr>
            <a:xfrm>
              <a:off x="7979114" y="3402418"/>
              <a:ext cx="306438" cy="362276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D33C350E-934F-4432-81C6-D8727D1FA018}"/>
                </a:ext>
              </a:extLst>
            </p:cNvPr>
            <p:cNvGrpSpPr/>
            <p:nvPr/>
          </p:nvGrpSpPr>
          <p:grpSpPr>
            <a:xfrm>
              <a:off x="8279962" y="3644195"/>
              <a:ext cx="612518" cy="246221"/>
              <a:chOff x="8284307" y="3526864"/>
              <a:chExt cx="612518" cy="246221"/>
            </a:xfrm>
          </p:grpSpPr>
          <p:cxnSp>
            <p:nvCxnSpPr>
              <p:cNvPr id="31" name="直接箭头连接符 30">
                <a:extLst>
                  <a:ext uri="{FF2B5EF4-FFF2-40B4-BE49-F238E27FC236}">
                    <a16:creationId xmlns:a16="http://schemas.microsoft.com/office/drawing/2014/main" id="{CF0C9E33-5937-471B-840A-A319F1A27A88}"/>
                  </a:ext>
                </a:extLst>
              </p:cNvPr>
              <p:cNvCxnSpPr/>
              <p:nvPr/>
            </p:nvCxnSpPr>
            <p:spPr>
              <a:xfrm>
                <a:off x="8284307" y="3651870"/>
                <a:ext cx="392149" cy="0"/>
              </a:xfrm>
              <a:prstGeom prst="straightConnector1">
                <a:avLst/>
              </a:prstGeom>
              <a:ln w="6350">
                <a:solidFill>
                  <a:srgbClr val="FF0000"/>
                </a:solidFill>
                <a:headEnd type="none"/>
                <a:tailEnd type="stealt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73AF1761-69F0-434A-BD12-F90A27020156}"/>
                  </a:ext>
                </a:extLst>
              </p:cNvPr>
              <p:cNvSpPr txBox="1"/>
              <p:nvPr/>
            </p:nvSpPr>
            <p:spPr>
              <a:xfrm>
                <a:off x="8587125" y="3526864"/>
                <a:ext cx="30970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" dirty="0">
                    <a:solidFill>
                      <a:srgbClr val="FF0000"/>
                    </a:solidFill>
                  </a:rPr>
                  <a:t>S1</a:t>
                </a:r>
                <a:endParaRPr lang="zh-CN" altLang="en-US" sz="10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8F81F40-A9EF-4BAE-83FB-B011A84C5403}"/>
              </a:ext>
            </a:extLst>
          </p:cNvPr>
          <p:cNvGrpSpPr/>
          <p:nvPr/>
        </p:nvGrpSpPr>
        <p:grpSpPr>
          <a:xfrm>
            <a:off x="7972452" y="3580138"/>
            <a:ext cx="913366" cy="487998"/>
            <a:chOff x="7979114" y="3402418"/>
            <a:chExt cx="913366" cy="487998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5DCD0A6E-D9C8-45FA-86AD-AE22C2A8B042}"/>
                </a:ext>
              </a:extLst>
            </p:cNvPr>
            <p:cNvSpPr/>
            <p:nvPr/>
          </p:nvSpPr>
          <p:spPr>
            <a:xfrm>
              <a:off x="7979114" y="3402418"/>
              <a:ext cx="306438" cy="362276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01E27B35-F46A-4170-8A4C-C6AE20DF55D1}"/>
                </a:ext>
              </a:extLst>
            </p:cNvPr>
            <p:cNvGrpSpPr/>
            <p:nvPr/>
          </p:nvGrpSpPr>
          <p:grpSpPr>
            <a:xfrm>
              <a:off x="8279962" y="3644195"/>
              <a:ext cx="612518" cy="246221"/>
              <a:chOff x="8284307" y="3526864"/>
              <a:chExt cx="612518" cy="246221"/>
            </a:xfrm>
          </p:grpSpPr>
          <p:cxnSp>
            <p:nvCxnSpPr>
              <p:cNvPr id="36" name="直接箭头连接符 35">
                <a:extLst>
                  <a:ext uri="{FF2B5EF4-FFF2-40B4-BE49-F238E27FC236}">
                    <a16:creationId xmlns:a16="http://schemas.microsoft.com/office/drawing/2014/main" id="{2008ED8B-9867-4204-A8CF-BC7908B7EC72}"/>
                  </a:ext>
                </a:extLst>
              </p:cNvPr>
              <p:cNvCxnSpPr/>
              <p:nvPr/>
            </p:nvCxnSpPr>
            <p:spPr>
              <a:xfrm>
                <a:off x="8284307" y="3651870"/>
                <a:ext cx="392149" cy="0"/>
              </a:xfrm>
              <a:prstGeom prst="straightConnector1">
                <a:avLst/>
              </a:prstGeom>
              <a:ln w="6350">
                <a:solidFill>
                  <a:srgbClr val="FF0000"/>
                </a:solidFill>
                <a:headEnd type="none"/>
                <a:tailEnd type="stealt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4968775E-F891-479E-B8D2-00DAD89BCF41}"/>
                  </a:ext>
                </a:extLst>
              </p:cNvPr>
              <p:cNvSpPr txBox="1"/>
              <p:nvPr/>
            </p:nvSpPr>
            <p:spPr>
              <a:xfrm>
                <a:off x="8587125" y="3526864"/>
                <a:ext cx="30970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000" dirty="0">
                    <a:solidFill>
                      <a:srgbClr val="FF0000"/>
                    </a:solidFill>
                  </a:rPr>
                  <a:t>S1</a:t>
                </a:r>
                <a:endParaRPr lang="zh-CN" altLang="en-US" sz="10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9" name="Content Placeholder 9">
            <a:extLst>
              <a:ext uri="{FF2B5EF4-FFF2-40B4-BE49-F238E27FC236}">
                <a16:creationId xmlns:a16="http://schemas.microsoft.com/office/drawing/2014/main" id="{204C6725-F2AF-4096-B950-BC8EE0A86D7B}"/>
              </a:ext>
            </a:extLst>
          </p:cNvPr>
          <p:cNvSpPr txBox="1">
            <a:spLocks/>
          </p:cNvSpPr>
          <p:nvPr/>
        </p:nvSpPr>
        <p:spPr>
          <a:xfrm>
            <a:off x="258866" y="483518"/>
            <a:ext cx="3888431" cy="417206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600" b="1" dirty="0">
                <a:solidFill>
                  <a:schemeClr val="accent2"/>
                </a:solidFill>
              </a:rPr>
              <a:t>第四节：常用</a:t>
            </a:r>
            <a:r>
              <a:rPr lang="en-US" altLang="zh-CN" sz="1600" b="1" dirty="0">
                <a:solidFill>
                  <a:schemeClr val="accent2"/>
                </a:solidFill>
              </a:rPr>
              <a:t>MPC</a:t>
            </a:r>
            <a:r>
              <a:rPr lang="zh-CN" altLang="en-US" sz="1600" b="1" dirty="0">
                <a:solidFill>
                  <a:schemeClr val="accent2"/>
                </a:solidFill>
              </a:rPr>
              <a:t>参数介绍：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40" name="灯片编号占位符 39">
            <a:extLst>
              <a:ext uri="{FF2B5EF4-FFF2-40B4-BE49-F238E27FC236}">
                <a16:creationId xmlns:a16="http://schemas.microsoft.com/office/drawing/2014/main" id="{EF0CF68F-C224-46D9-9479-6B193909C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/>
              <a:t>第</a:t>
            </a:r>
            <a:fld id="{3079C3BD-C40E-48A4-A257-09951898C22D}" type="slidenum">
              <a:rPr lang="en-US" smtClean="0"/>
              <a:pPr/>
              <a:t>5</a:t>
            </a:fld>
            <a:r>
              <a:rPr lang="zh-CN" altLang="en-US"/>
              <a:t>页  </a:t>
            </a:r>
            <a:r>
              <a:rPr lang="en-US" altLang="zh-CN" sz="800"/>
              <a:t>Afimilk Confidential </a:t>
            </a:r>
            <a:r>
              <a:rPr lang="zh-CN" altLang="en-US" sz="800"/>
              <a:t>阿菲金内部文件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2005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7" grpId="0"/>
      <p:bldP spid="18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28D7356-21B2-4274-AB9B-6CA9C5CB7E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"/>
          <a:stretch/>
        </p:blipFill>
        <p:spPr>
          <a:xfrm>
            <a:off x="3339142" y="1866488"/>
            <a:ext cx="5549005" cy="254571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72B7F5B-46F7-4407-BD49-D59B029D45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"/>
          <a:stretch/>
        </p:blipFill>
        <p:spPr>
          <a:xfrm>
            <a:off x="3339141" y="1851670"/>
            <a:ext cx="5549005" cy="2566229"/>
          </a:xfrm>
          <a:prstGeom prst="rect">
            <a:avLst/>
          </a:prstGeom>
        </p:spPr>
      </p:pic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FC28A98-4A41-430E-8BF5-4A1F7C72121A}"/>
              </a:ext>
            </a:extLst>
          </p:cNvPr>
          <p:cNvSpPr txBox="1">
            <a:spLocks/>
          </p:cNvSpPr>
          <p:nvPr/>
        </p:nvSpPr>
        <p:spPr>
          <a:xfrm>
            <a:off x="263411" y="898298"/>
            <a:ext cx="3308035" cy="3908127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 lnSpcReduction="10000"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 b="1" dirty="0"/>
              <a:t>4.3 </a:t>
            </a:r>
            <a:r>
              <a:rPr lang="zh-CN" altLang="en-US" sz="1200" b="1" dirty="0"/>
              <a:t>自动脱杯相关参数：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00" b="1" dirty="0"/>
              <a:t>F2</a:t>
            </a:r>
            <a:r>
              <a:rPr lang="zh-CN" altLang="en-US" sz="1200" b="1" dirty="0"/>
              <a:t>参数：建议设定范围：</a:t>
            </a:r>
            <a:endParaRPr lang="en-US" altLang="zh-CN" sz="1200" b="1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b="1" dirty="0"/>
              <a:t>计量器挤奶过程示意图：</a:t>
            </a:r>
            <a:endParaRPr lang="en-US" altLang="zh-CN" sz="1000" b="1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b="1" dirty="0"/>
              <a:t>奶牛下奶过程示意图：</a:t>
            </a:r>
            <a:endParaRPr lang="en-US" altLang="zh-CN" sz="1000" b="1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b="1" dirty="0"/>
              <a:t>计量器最后时段 </a:t>
            </a:r>
            <a:r>
              <a:rPr lang="en-US" altLang="zh-CN" sz="1000" b="1" dirty="0" err="1"/>
              <a:t>tN</a:t>
            </a:r>
            <a:r>
              <a:rPr lang="zh-CN" altLang="en-US" sz="1000" b="1" dirty="0"/>
              <a:t>（或</a:t>
            </a:r>
            <a:r>
              <a:rPr lang="en-US" altLang="zh-CN" sz="1000" b="1" dirty="0"/>
              <a:t>F2</a:t>
            </a:r>
            <a:r>
              <a:rPr lang="zh-CN" altLang="en-US" sz="1000" b="1" dirty="0"/>
              <a:t>）时间内的平均下奶流速：</a:t>
            </a:r>
            <a:r>
              <a:rPr lang="en-US" altLang="zh-CN" sz="1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b="1" dirty="0"/>
              <a:t>奶牛在脱杯时刻的实时挤奶流速 ：</a:t>
            </a:r>
            <a:r>
              <a:rPr lang="en-US" altLang="zh-CN" sz="1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S2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b="1" dirty="0"/>
              <a:t>理论上脱杯时的最高流速：</a:t>
            </a:r>
            <a:r>
              <a:rPr lang="en-US" altLang="zh-CN" sz="1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S0=0.2Kg/F2x60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b="1" dirty="0"/>
              <a:t>推导出：</a:t>
            </a:r>
            <a:r>
              <a:rPr lang="en-US" altLang="zh-CN" sz="1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zh-CN" altLang="en-US" sz="1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 </a:t>
            </a:r>
            <a:r>
              <a:rPr lang="en-US" altLang="zh-CN" sz="1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S2</a:t>
            </a:r>
            <a:r>
              <a:rPr lang="zh-CN" altLang="en-US" sz="1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≤ </a:t>
            </a:r>
            <a:r>
              <a:rPr lang="en-US" altLang="zh-CN" sz="1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 &lt; S0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b="1" kern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结论：</a:t>
            </a:r>
            <a:endParaRPr lang="en-US" altLang="zh-CN" sz="1000" b="1" kern="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b="1" kern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根据</a:t>
            </a:r>
            <a:r>
              <a:rPr lang="en-US" altLang="zh-CN" sz="1000" b="1" kern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F2</a:t>
            </a:r>
            <a:r>
              <a:rPr lang="zh-CN" altLang="en-US" sz="1000" b="1" kern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计算的理论脱杯时最高流速</a:t>
            </a:r>
            <a:r>
              <a:rPr lang="en-US" altLang="zh-CN" sz="1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S0</a:t>
            </a:r>
            <a:r>
              <a:rPr lang="zh-CN" altLang="en-US" sz="1000" b="1" kern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要高于实际奶牛在脱杯时刻的挤奶流速</a:t>
            </a:r>
            <a:r>
              <a:rPr lang="en-US" altLang="zh-CN" sz="10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S2</a:t>
            </a:r>
            <a:r>
              <a:rPr lang="zh-CN" altLang="en-US" sz="1000" b="1" kern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（一般定义的脱杯流速）</a:t>
            </a:r>
            <a:endParaRPr lang="en-US" altLang="zh-CN" sz="1000" b="1" kern="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b="1" kern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建议</a:t>
            </a:r>
            <a:r>
              <a:rPr lang="en-US" altLang="zh-CN" sz="1000" b="1" kern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F2</a:t>
            </a:r>
            <a:r>
              <a:rPr lang="zh-CN" altLang="en-US" sz="1000" b="1" kern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设定范围：</a:t>
            </a:r>
            <a:endParaRPr lang="en-US" altLang="zh-CN" sz="1000" b="1" kern="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b="1" kern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高产牛（</a:t>
            </a:r>
            <a:r>
              <a:rPr lang="en-US" altLang="zh-CN" sz="1000" b="1" kern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zh-CN" altLang="en-US" sz="1000" b="1" kern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吨以上），</a:t>
            </a:r>
            <a:r>
              <a:rPr lang="en-US" altLang="zh-CN" sz="1000" b="1" kern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F2</a:t>
            </a:r>
            <a:r>
              <a:rPr lang="zh-CN" altLang="en-US" sz="1000" b="1" kern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1000" b="1" kern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10-15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000" b="1" kern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一般牛（</a:t>
            </a:r>
            <a:r>
              <a:rPr lang="en-US" altLang="zh-CN" sz="1000" b="1" kern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zh-CN" altLang="en-US" sz="1000" b="1" kern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吨以上），</a:t>
            </a:r>
            <a:r>
              <a:rPr lang="en-US" altLang="zh-CN" sz="1000" b="1" kern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F2</a:t>
            </a:r>
            <a:r>
              <a:rPr lang="zh-CN" altLang="en-US" sz="1000" b="1" kern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1000" b="1" kern="0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15-18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zh-CN" sz="1000" b="1" dirty="0">
              <a:solidFill>
                <a:srgbClr val="006699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7A56631-FEBD-40E1-AD11-F6730B2D6A90}"/>
              </a:ext>
            </a:extLst>
          </p:cNvPr>
          <p:cNvSpPr txBox="1"/>
          <p:nvPr/>
        </p:nvSpPr>
        <p:spPr>
          <a:xfrm>
            <a:off x="7594161" y="3452467"/>
            <a:ext cx="5004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 err="1">
                <a:solidFill>
                  <a:srgbClr val="FF0000"/>
                </a:solidFill>
              </a:rPr>
              <a:t>tN</a:t>
            </a:r>
            <a:r>
              <a:rPr lang="en-US" altLang="zh-CN" sz="1000" dirty="0">
                <a:solidFill>
                  <a:srgbClr val="FF0000"/>
                </a:solidFill>
              </a:rPr>
              <a:t>=F2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11CD5452-D9F9-475B-981A-09779D28E260}"/>
              </a:ext>
            </a:extLst>
          </p:cNvPr>
          <p:cNvCxnSpPr/>
          <p:nvPr/>
        </p:nvCxnSpPr>
        <p:spPr>
          <a:xfrm flipV="1">
            <a:off x="8034584" y="3448246"/>
            <a:ext cx="0" cy="71629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E80A336B-6705-453D-A8F3-89F50EB39AD4}"/>
              </a:ext>
            </a:extLst>
          </p:cNvPr>
          <p:cNvSpPr txBox="1"/>
          <p:nvPr/>
        </p:nvSpPr>
        <p:spPr>
          <a:xfrm>
            <a:off x="7645931" y="3175785"/>
            <a:ext cx="8002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b="1" dirty="0">
                <a:solidFill>
                  <a:srgbClr val="FF0000"/>
                </a:solidFill>
              </a:rPr>
              <a:t>执行自动脱杯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71B95C88-AACB-4FEA-918B-6BB4A19F3327}"/>
              </a:ext>
            </a:extLst>
          </p:cNvPr>
          <p:cNvCxnSpPr/>
          <p:nvPr/>
        </p:nvCxnSpPr>
        <p:spPr>
          <a:xfrm>
            <a:off x="8028384" y="3833086"/>
            <a:ext cx="417766" cy="0"/>
          </a:xfrm>
          <a:prstGeom prst="straightConnector1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2A61B110-A806-48CD-8B15-B4EF37FF2E05}"/>
              </a:ext>
            </a:extLst>
          </p:cNvPr>
          <p:cNvCxnSpPr/>
          <p:nvPr/>
        </p:nvCxnSpPr>
        <p:spPr>
          <a:xfrm>
            <a:off x="8028384" y="3985486"/>
            <a:ext cx="417766" cy="0"/>
          </a:xfrm>
          <a:prstGeom prst="straightConnector1">
            <a:avLst/>
          </a:prstGeom>
          <a:ln w="6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B26AB1FD-E2A4-4826-9D77-130C1307D6E5}"/>
              </a:ext>
            </a:extLst>
          </p:cNvPr>
          <p:cNvSpPr txBox="1"/>
          <p:nvPr/>
        </p:nvSpPr>
        <p:spPr>
          <a:xfrm>
            <a:off x="8372473" y="3698688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S1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204D7BF-59EC-434F-9343-1E75804208DA}"/>
              </a:ext>
            </a:extLst>
          </p:cNvPr>
          <p:cNvSpPr txBox="1"/>
          <p:nvPr/>
        </p:nvSpPr>
        <p:spPr>
          <a:xfrm>
            <a:off x="8376024" y="3863205"/>
            <a:ext cx="309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S2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3C6E986B-C888-4E19-B03F-8B9A7859DB19}"/>
              </a:ext>
            </a:extLst>
          </p:cNvPr>
          <p:cNvSpPr txBox="1">
            <a:spLocks/>
          </p:cNvSpPr>
          <p:nvPr/>
        </p:nvSpPr>
        <p:spPr>
          <a:xfrm>
            <a:off x="4215362" y="1527634"/>
            <a:ext cx="4178794" cy="648072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200" b="1" dirty="0"/>
              <a:t>在</a:t>
            </a:r>
            <a:r>
              <a:rPr lang="en-US" altLang="zh-CN" sz="1200" b="1" dirty="0"/>
              <a:t>Afimilk</a:t>
            </a:r>
            <a:r>
              <a:rPr lang="zh-CN" altLang="en-US" sz="1200" b="1" dirty="0"/>
              <a:t>系统中，判断挤奶是否挤净，首先需要对比当前产量是否达到预期产量，然后才参考挤奶末期流速。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000" b="1" dirty="0">
              <a:solidFill>
                <a:srgbClr val="006699"/>
              </a:solidFill>
            </a:endParaRP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D4780065-AC87-4D7A-A3B2-1733BE609972}"/>
              </a:ext>
            </a:extLst>
          </p:cNvPr>
          <p:cNvSpPr txBox="1">
            <a:spLocks/>
          </p:cNvSpPr>
          <p:nvPr/>
        </p:nvSpPr>
        <p:spPr>
          <a:xfrm>
            <a:off x="258866" y="483518"/>
            <a:ext cx="3888431" cy="417206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600" b="1" dirty="0">
                <a:solidFill>
                  <a:schemeClr val="accent2"/>
                </a:solidFill>
              </a:rPr>
              <a:t>第四节：常用</a:t>
            </a:r>
            <a:r>
              <a:rPr lang="en-US" altLang="zh-CN" sz="1600" b="1" dirty="0">
                <a:solidFill>
                  <a:schemeClr val="accent2"/>
                </a:solidFill>
              </a:rPr>
              <a:t>MPC</a:t>
            </a:r>
            <a:r>
              <a:rPr lang="zh-CN" altLang="en-US" sz="1600" b="1" dirty="0">
                <a:solidFill>
                  <a:schemeClr val="accent2"/>
                </a:solidFill>
              </a:rPr>
              <a:t>参数介绍：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D43693C9-BCBE-4777-8687-68A08B17F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/>
              <a:t>第</a:t>
            </a:r>
            <a:fld id="{3079C3BD-C40E-48A4-A257-09951898C22D}" type="slidenum">
              <a:rPr lang="en-US" smtClean="0"/>
              <a:pPr/>
              <a:t>6</a:t>
            </a:fld>
            <a:r>
              <a:rPr lang="zh-CN" altLang="en-US"/>
              <a:t>页  </a:t>
            </a:r>
            <a:r>
              <a:rPr lang="en-US" altLang="zh-CN" sz="800"/>
              <a:t>Afimilk Confidential </a:t>
            </a:r>
            <a:r>
              <a:rPr lang="zh-CN" altLang="en-US" sz="800"/>
              <a:t>阿菲金内部文件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3997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27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AB255A28-ABAB-4007-9860-F59821D85E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263096"/>
              </p:ext>
            </p:extLst>
          </p:nvPr>
        </p:nvGraphicFramePr>
        <p:xfrm>
          <a:off x="4254383" y="483518"/>
          <a:ext cx="4572323" cy="4693982"/>
        </p:xfrm>
        <a:graphic>
          <a:graphicData uri="http://schemas.openxmlformats.org/drawingml/2006/table">
            <a:tbl>
              <a:tblPr/>
              <a:tblGrid>
                <a:gridCol w="1339841">
                  <a:extLst>
                    <a:ext uri="{9D8B030D-6E8A-4147-A177-3AD203B41FA5}">
                      <a16:colId xmlns:a16="http://schemas.microsoft.com/office/drawing/2014/main" val="2453170455"/>
                    </a:ext>
                  </a:extLst>
                </a:gridCol>
                <a:gridCol w="1733360">
                  <a:extLst>
                    <a:ext uri="{9D8B030D-6E8A-4147-A177-3AD203B41FA5}">
                      <a16:colId xmlns:a16="http://schemas.microsoft.com/office/drawing/2014/main" val="780732229"/>
                    </a:ext>
                  </a:extLst>
                </a:gridCol>
                <a:gridCol w="1499122">
                  <a:extLst>
                    <a:ext uri="{9D8B030D-6E8A-4147-A177-3AD203B41FA5}">
                      <a16:colId xmlns:a16="http://schemas.microsoft.com/office/drawing/2014/main" val="238804871"/>
                    </a:ext>
                  </a:extLst>
                </a:gridCol>
              </a:tblGrid>
              <a:tr h="2708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AfiControl</a:t>
                      </a:r>
                      <a:b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</a:br>
                      <a:r>
                        <a:rPr lang="zh-CN" alt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上参数名称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描述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初始默认值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32377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无预期产量挤奶牛的脱杯参数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97026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最长挤奶时间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01144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开始挤奶延时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3744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压杯流速参数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597460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U1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反冲洗清洗时间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56490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反冲洗注气时间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508223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脱杯后杯组下落延时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秒（关闭）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2803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FCP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流量控制脉动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030578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计量器排水时间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清洗模式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51379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计量器注水时间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清洗模式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871566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脱杯延时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848468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回残奶时间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7335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计量器最后排空时间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068560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休眠延时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分钟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1572337"/>
                  </a:ext>
                </a:extLst>
              </a:tr>
              <a:tr h="1277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温度单位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Segoe UI Symbol" panose="020B0502040204020203" pitchFamily="34" charset="0"/>
                          <a:ea typeface="宋体" panose="02010600030101010101" pitchFamily="2" charset="-122"/>
                        </a:rPr>
                        <a:t>℃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968948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LB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重量单位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23395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预挤时间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3791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脱杯参数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177368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二次套杯预挤时间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07745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脉动频率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次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分钟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88840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Ratio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脉动比率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60:40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978241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刺激按摩时间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5018914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 PPM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刺激按摩频率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7191263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 Ratio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刺激按摩比率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60:40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36089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挤奶键保护等级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按</a:t>
                      </a:r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次开始键或外部启动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007886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报警状态等级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普通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760187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取消自动脱杯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关闭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396195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50:50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脉动比率挤奶阶段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330415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 err="1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dU</a:t>
                      </a:r>
                      <a:endParaRPr lang="en-US" sz="600" b="1" i="0" u="none" strike="noStrike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废奶排出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82200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LO-Not ID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未识别牛号时挤奶保护等级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按</a:t>
                      </a:r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次开始键或外部启动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37983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LO-Blood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血乳时挤奶保护等级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输入密码，不允许外部启动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408720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 err="1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Technozoo</a:t>
                      </a:r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mode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安息日模式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关闭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695637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Strip minimum time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最短压杯时间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（关闭）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605725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Blood Removal Enable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血乳自动脱杯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开启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389575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Blood Removal Threshold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血乳自动脱杯等级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0.30%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851252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快速自动脱杯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关闭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356210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奶衬更换时间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650</a:t>
                      </a:r>
                      <a:r>
                        <a:rPr lang="zh-CN" alt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小时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6001529"/>
                  </a:ext>
                </a:extLst>
              </a:tr>
              <a:tr h="1020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MCS valve Clean Mode Period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分级牛奶管路阀门切换周期</a:t>
                      </a:r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清洗模式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15</a:t>
                      </a:r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秒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906297"/>
                  </a:ext>
                </a:extLst>
              </a:tr>
              <a:tr h="1124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Buzzer Enable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蜂鸣器开关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开启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208311"/>
                  </a:ext>
                </a:extLst>
              </a:tr>
            </a:tbl>
          </a:graphicData>
        </a:graphic>
      </p:graphicFrame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FC28A98-4A41-430E-8BF5-4A1F7C72121A}"/>
              </a:ext>
            </a:extLst>
          </p:cNvPr>
          <p:cNvSpPr txBox="1">
            <a:spLocks/>
          </p:cNvSpPr>
          <p:nvPr/>
        </p:nvSpPr>
        <p:spPr>
          <a:xfrm>
            <a:off x="258866" y="900724"/>
            <a:ext cx="3848281" cy="3799215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 b="1" dirty="0"/>
              <a:t>4.4 </a:t>
            </a:r>
            <a:r>
              <a:rPr lang="zh-CN" altLang="en-US" sz="1200" b="1" dirty="0"/>
              <a:t>自动脱杯相关参数：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00" b="1" dirty="0"/>
              <a:t>F4</a:t>
            </a:r>
            <a:r>
              <a:rPr lang="zh-CN" altLang="en-US" sz="1200" b="1" dirty="0"/>
              <a:t>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 b="1" dirty="0"/>
              <a:t>快速自动脱杯。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8E8DC1BD-52C1-41A8-9EAF-67980CAA4553}"/>
              </a:ext>
            </a:extLst>
          </p:cNvPr>
          <p:cNvSpPr/>
          <p:nvPr/>
        </p:nvSpPr>
        <p:spPr>
          <a:xfrm>
            <a:off x="4242956" y="4717635"/>
            <a:ext cx="4583370" cy="15062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DEDC4790-1262-4FDF-8372-7FF9B07AFBBB}"/>
              </a:ext>
            </a:extLst>
          </p:cNvPr>
          <p:cNvSpPr txBox="1">
            <a:spLocks/>
          </p:cNvSpPr>
          <p:nvPr/>
        </p:nvSpPr>
        <p:spPr>
          <a:xfrm>
            <a:off x="258866" y="483518"/>
            <a:ext cx="3888431" cy="417206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600" b="1" dirty="0">
                <a:solidFill>
                  <a:schemeClr val="accent2"/>
                </a:solidFill>
              </a:rPr>
              <a:t>第四节：常用</a:t>
            </a:r>
            <a:r>
              <a:rPr lang="en-US" altLang="zh-CN" sz="1600" b="1" dirty="0">
                <a:solidFill>
                  <a:schemeClr val="accent2"/>
                </a:solidFill>
              </a:rPr>
              <a:t>MPC</a:t>
            </a:r>
            <a:r>
              <a:rPr lang="zh-CN" altLang="en-US" sz="1600" b="1" dirty="0">
                <a:solidFill>
                  <a:schemeClr val="accent2"/>
                </a:solidFill>
              </a:rPr>
              <a:t>参数介绍：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AC1F06F7-1CA5-47A4-A336-BF17311D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/>
              <a:t>第</a:t>
            </a:r>
            <a:fld id="{3079C3BD-C40E-48A4-A257-09951898C22D}" type="slidenum">
              <a:rPr lang="en-US" smtClean="0"/>
              <a:pPr/>
              <a:t>7</a:t>
            </a:fld>
            <a:r>
              <a:rPr lang="zh-CN" altLang="en-US"/>
              <a:t>页  </a:t>
            </a:r>
            <a:r>
              <a:rPr lang="en-US" altLang="zh-CN" sz="800"/>
              <a:t>Afimilk Confidential </a:t>
            </a:r>
            <a:r>
              <a:rPr lang="zh-CN" altLang="en-US" sz="800"/>
              <a:t>阿菲金内部文件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9009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FC28A98-4A41-430E-8BF5-4A1F7C72121A}"/>
              </a:ext>
            </a:extLst>
          </p:cNvPr>
          <p:cNvSpPr txBox="1">
            <a:spLocks/>
          </p:cNvSpPr>
          <p:nvPr/>
        </p:nvSpPr>
        <p:spPr>
          <a:xfrm>
            <a:off x="258865" y="900724"/>
            <a:ext cx="3848281" cy="3799215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 b="1" dirty="0"/>
              <a:t>4.4 </a:t>
            </a:r>
            <a:r>
              <a:rPr lang="zh-CN" altLang="en-US" sz="1200" b="1" dirty="0"/>
              <a:t>自动脱杯相关参数：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00" b="1" dirty="0"/>
              <a:t>F4</a:t>
            </a:r>
            <a:r>
              <a:rPr lang="zh-CN" altLang="en-US" sz="1200" b="1" dirty="0"/>
              <a:t>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 b="1" dirty="0"/>
              <a:t>快速自动脱杯。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200" b="1" dirty="0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1D82E11-D91A-45A8-A46D-2D5839BBF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157728"/>
              </p:ext>
            </p:extLst>
          </p:nvPr>
        </p:nvGraphicFramePr>
        <p:xfrm>
          <a:off x="254203" y="2067694"/>
          <a:ext cx="8632294" cy="2286000"/>
        </p:xfrm>
        <a:graphic>
          <a:graphicData uri="http://schemas.openxmlformats.org/drawingml/2006/table">
            <a:tbl>
              <a:tblPr firstRow="1" firstCol="1" bandRow="1"/>
              <a:tblGrid>
                <a:gridCol w="848803">
                  <a:extLst>
                    <a:ext uri="{9D8B030D-6E8A-4147-A177-3AD203B41FA5}">
                      <a16:colId xmlns:a16="http://schemas.microsoft.com/office/drawing/2014/main" val="3565021315"/>
                    </a:ext>
                  </a:extLst>
                </a:gridCol>
                <a:gridCol w="7783491">
                  <a:extLst>
                    <a:ext uri="{9D8B030D-6E8A-4147-A177-3AD203B41FA5}">
                      <a16:colId xmlns:a16="http://schemas.microsoft.com/office/drawing/2014/main" val="1103632058"/>
                    </a:ext>
                  </a:extLst>
                </a:gridCol>
              </a:tblGrid>
              <a:tr h="22828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0" dirty="0">
                          <a:solidFill>
                            <a:srgbClr val="0070C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F4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altLang="zh-CN" sz="1000" b="1" kern="0" dirty="0">
                        <a:solidFill>
                          <a:srgbClr val="20386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快速自动脱杯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单位：</a:t>
                      </a:r>
                      <a:r>
                        <a:rPr lang="en-US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范围：</a:t>
                      </a:r>
                      <a:r>
                        <a:rPr lang="zh-CN" altLang="en-US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打开</a:t>
                      </a:r>
                      <a:r>
                        <a:rPr lang="en-US" altLang="zh-CN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关闭</a:t>
                      </a:r>
                      <a:endParaRPr lang="en-US" altLang="zh-CN" sz="1000" b="1" kern="0" dirty="0">
                        <a:solidFill>
                          <a:srgbClr val="20386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altLang="zh-CN" sz="1000" b="1" kern="0" dirty="0">
                        <a:solidFill>
                          <a:srgbClr val="20386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关闭状态：</a:t>
                      </a:r>
                      <a:endParaRPr lang="en-US" altLang="zh-CN" sz="1000" b="1" kern="0" dirty="0">
                        <a:solidFill>
                          <a:srgbClr val="20386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000" b="1" kern="0" dirty="0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激活状态：</a:t>
                      </a:r>
                      <a:endParaRPr lang="en-US" altLang="zh-CN" sz="1000" b="1" kern="0" dirty="0">
                        <a:solidFill>
                          <a:srgbClr val="20386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1000" b="1" kern="0" dirty="0">
                        <a:solidFill>
                          <a:srgbClr val="20386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快速自动脱杯是一个可选择项，用于在监测到低流速时更早的启动脱杯程序。避免对奶牛造成过挤。</a:t>
                      </a:r>
                      <a:endParaRPr lang="en-US" altLang="zh-CN" sz="10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当激活快速自动脱杯功能时，在满足以下条件时，执行自动脱杯操作的阈值将由</a:t>
                      </a:r>
                      <a:r>
                        <a:rPr lang="en-US" altLang="zh-CN" sz="100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F2</a:t>
                      </a: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变为</a:t>
                      </a:r>
                      <a:r>
                        <a:rPr lang="en-US" altLang="zh-CN" sz="100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1/2</a:t>
                      </a:r>
                      <a:r>
                        <a:rPr lang="zh-CN" altLang="en-US" sz="100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00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F2</a:t>
                      </a:r>
                      <a:r>
                        <a:rPr lang="zh-CN" altLang="en-US" sz="1000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。</a:t>
                      </a:r>
                      <a:endParaRPr lang="en-US" altLang="zh-CN" sz="1000" kern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altLang="zh-CN" sz="10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条件（必须同时全部满足）：</a:t>
                      </a:r>
                      <a:endParaRPr lang="en-US" altLang="zh-CN" sz="10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228600" indent="-228600" algn="l">
                        <a:spcAft>
                          <a:spcPts val="0"/>
                        </a:spcAft>
                        <a:buClr>
                          <a:schemeClr val="accent4"/>
                        </a:buClr>
                        <a:buFont typeface="+mj-lt"/>
                        <a:buAutoNum type="arabicPeriod"/>
                      </a:pPr>
                      <a:r>
                        <a:rPr lang="en-US" altLang="zh-CN" sz="100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F1</a:t>
                      </a:r>
                      <a:r>
                        <a:rPr lang="zh-CN" altLang="en-US" sz="1000" kern="0" dirty="0">
                          <a:solidFill>
                            <a:schemeClr val="accent4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时间已经结束。</a:t>
                      </a:r>
                      <a:endParaRPr lang="en-US" altLang="zh-CN" sz="1000" kern="0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228600" indent="-2286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该奶牛当前产量已经超过预期产量。</a:t>
                      </a:r>
                      <a:endParaRPr lang="en-US" altLang="zh-CN" sz="1000" kern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228600" indent="-2286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altLang="en-US" sz="1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计量器中牛奶液位低于中部电极。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154876"/>
                  </a:ext>
                </a:extLst>
              </a:tr>
            </a:tbl>
          </a:graphicData>
        </a:graphic>
      </p:graphicFrame>
      <p:pic>
        <p:nvPicPr>
          <p:cNvPr id="3" name="图片 2">
            <a:extLst>
              <a:ext uri="{FF2B5EF4-FFF2-40B4-BE49-F238E27FC236}">
                <a16:creationId xmlns:a16="http://schemas.microsoft.com/office/drawing/2014/main" id="{9DE718CD-2B8F-452E-AD4E-F667F689B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712" y="2787774"/>
            <a:ext cx="3581958" cy="21602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D092332-DA8B-43CC-9AA4-F76F245CD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713" y="3003799"/>
            <a:ext cx="3581958" cy="171346"/>
          </a:xfrm>
          <a:prstGeom prst="rect">
            <a:avLst/>
          </a:prstGeom>
        </p:spPr>
      </p:pic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2CA2547D-FEC9-47B6-B4C2-B41E7DE98D75}"/>
              </a:ext>
            </a:extLst>
          </p:cNvPr>
          <p:cNvSpPr txBox="1">
            <a:spLocks/>
          </p:cNvSpPr>
          <p:nvPr/>
        </p:nvSpPr>
        <p:spPr>
          <a:xfrm>
            <a:off x="258866" y="483518"/>
            <a:ext cx="3888431" cy="417206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600" b="1" dirty="0">
                <a:solidFill>
                  <a:schemeClr val="accent2"/>
                </a:solidFill>
              </a:rPr>
              <a:t>第四节：常用</a:t>
            </a:r>
            <a:r>
              <a:rPr lang="en-US" altLang="zh-CN" sz="1600" b="1" dirty="0">
                <a:solidFill>
                  <a:schemeClr val="accent2"/>
                </a:solidFill>
              </a:rPr>
              <a:t>MPC</a:t>
            </a:r>
            <a:r>
              <a:rPr lang="zh-CN" altLang="en-US" sz="1600" b="1" dirty="0">
                <a:solidFill>
                  <a:schemeClr val="accent2"/>
                </a:solidFill>
              </a:rPr>
              <a:t>参数介绍：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743CAA18-E72E-4330-AE31-70847F827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 dirty="0"/>
              <a:t>第</a:t>
            </a:r>
            <a:fld id="{3079C3BD-C40E-48A4-A257-09951898C22D}" type="slidenum">
              <a:rPr lang="en-US" smtClean="0"/>
              <a:pPr/>
              <a:t>8</a:t>
            </a:fld>
            <a:r>
              <a:rPr lang="zh-CN" altLang="en-US" dirty="0"/>
              <a:t>页  </a:t>
            </a:r>
            <a:r>
              <a:rPr lang="en-US" altLang="zh-CN" sz="800" dirty="0"/>
              <a:t>Afimilk Confidential </a:t>
            </a:r>
            <a:r>
              <a:rPr lang="zh-CN" altLang="en-US" sz="800" dirty="0"/>
              <a:t>阿菲金内部文件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2794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28D7356-21B2-4274-AB9B-6CA9C5CB7E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"/>
          <a:stretch/>
        </p:blipFill>
        <p:spPr>
          <a:xfrm>
            <a:off x="3339142" y="1858277"/>
            <a:ext cx="5549005" cy="2545710"/>
          </a:xfrm>
          <a:prstGeom prst="rect">
            <a:avLst/>
          </a:prstGeom>
        </p:spPr>
      </p:pic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2FC28A98-4A41-430E-8BF5-4A1F7C72121A}"/>
              </a:ext>
            </a:extLst>
          </p:cNvPr>
          <p:cNvSpPr txBox="1">
            <a:spLocks/>
          </p:cNvSpPr>
          <p:nvPr/>
        </p:nvSpPr>
        <p:spPr>
          <a:xfrm>
            <a:off x="255853" y="898298"/>
            <a:ext cx="3308035" cy="3908127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200" b="1" dirty="0"/>
              <a:t>4.4 </a:t>
            </a:r>
            <a:r>
              <a:rPr lang="zh-CN" altLang="en-US" sz="1200" b="1" dirty="0"/>
              <a:t>自动脱杯相关参数：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200" b="1" dirty="0"/>
              <a:t>F4</a:t>
            </a:r>
            <a:r>
              <a:rPr lang="zh-CN" altLang="en-US" sz="1200" b="1" dirty="0"/>
              <a:t>参数：快速自动脱杯</a:t>
            </a:r>
            <a:endParaRPr lang="en-US" altLang="zh-CN" sz="1200" b="1" dirty="0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200" b="1" dirty="0"/>
              <a:t>当满足以下条件时，执行快速自动脱杯：</a:t>
            </a:r>
            <a:endParaRPr lang="en-US" altLang="zh-CN" sz="1200" b="1" dirty="0"/>
          </a:p>
          <a:p>
            <a:pPr>
              <a:buClr>
                <a:srgbClr val="009AD8"/>
              </a:buClr>
              <a:buFont typeface="Arial" panose="020B0604020202020204" pitchFamily="34" charset="0"/>
              <a:buChar char="•"/>
            </a:pPr>
            <a:r>
              <a:rPr lang="en-US" altLang="zh-CN" sz="1000" b="1" dirty="0">
                <a:solidFill>
                  <a:srgbClr val="FF0000"/>
                </a:solidFill>
              </a:rPr>
              <a:t>F1</a:t>
            </a:r>
            <a:r>
              <a:rPr lang="zh-CN" altLang="en-US" sz="1000" b="1" dirty="0"/>
              <a:t>时间已经结束。</a:t>
            </a:r>
            <a:endParaRPr lang="en-US" altLang="zh-CN" sz="1000" b="1" dirty="0"/>
          </a:p>
          <a:p>
            <a:pPr>
              <a:buClr>
                <a:srgbClr val="009AD8"/>
              </a:buClr>
              <a:buFont typeface="Arial" panose="020B0604020202020204" pitchFamily="34" charset="0"/>
              <a:buChar char="•"/>
            </a:pPr>
            <a:r>
              <a:rPr lang="zh-CN" altLang="en-US" sz="1000" b="1" dirty="0"/>
              <a:t>该奶牛当前产量已经超过预期产量。</a:t>
            </a:r>
            <a:endParaRPr lang="en-US" altLang="zh-CN" sz="1000" b="1" dirty="0"/>
          </a:p>
          <a:p>
            <a:pPr>
              <a:buClr>
                <a:srgbClr val="009AD8"/>
              </a:buClr>
              <a:buFont typeface="Arial" panose="020B0604020202020204" pitchFamily="34" charset="0"/>
              <a:buChar char="•"/>
            </a:pPr>
            <a:r>
              <a:rPr lang="zh-CN" altLang="en-US" sz="1000" b="1" dirty="0"/>
              <a:t>计量器中牛奶液位低于中部电极。</a:t>
            </a:r>
            <a:endParaRPr lang="en-US" altLang="zh-CN" sz="1000" b="1" dirty="0"/>
          </a:p>
          <a:p>
            <a:pPr>
              <a:buClr>
                <a:srgbClr val="009AD8"/>
              </a:buClr>
              <a:buFont typeface="Arial" panose="020B0604020202020204" pitchFamily="34" charset="0"/>
              <a:buChar char="•"/>
            </a:pPr>
            <a:r>
              <a:rPr lang="zh-CN" altLang="en-US" sz="1000" b="1" dirty="0"/>
              <a:t>当计量器排空间隔时间（</a:t>
            </a:r>
            <a:r>
              <a:rPr lang="en-US" altLang="zh-CN" sz="1000" b="1" dirty="0" err="1"/>
              <a:t>tN</a:t>
            </a:r>
            <a:r>
              <a:rPr lang="zh-CN" altLang="en-US" sz="1000" b="1" dirty="0"/>
              <a:t>）达到</a:t>
            </a:r>
            <a:r>
              <a:rPr lang="en-US" altLang="zh-CN" sz="1000" b="1" dirty="0"/>
              <a:t>1/2 F2 </a:t>
            </a:r>
            <a:r>
              <a:rPr lang="zh-CN" altLang="en-US" sz="1000" b="1" dirty="0"/>
              <a:t>时，执行自动脱杯。</a:t>
            </a:r>
            <a:endParaRPr lang="en-US" altLang="zh-CN" sz="1000" b="1" dirty="0"/>
          </a:p>
          <a:p>
            <a:pPr marL="0" indent="0">
              <a:buClr>
                <a:srgbClr val="009AD8"/>
              </a:buClr>
              <a:buNone/>
            </a:pPr>
            <a:endParaRPr lang="en-US" altLang="zh-CN" sz="1200" b="1" dirty="0"/>
          </a:p>
          <a:p>
            <a:pPr marL="0" indent="0">
              <a:buClr>
                <a:srgbClr val="009AD8"/>
              </a:buClr>
              <a:buNone/>
            </a:pPr>
            <a:r>
              <a:rPr lang="en-US" altLang="zh-CN" sz="1200" b="1" dirty="0"/>
              <a:t>F4</a:t>
            </a:r>
            <a:r>
              <a:rPr lang="zh-CN" altLang="en-US" sz="1200" b="1" dirty="0"/>
              <a:t>参数建议激活。</a:t>
            </a:r>
            <a:endParaRPr lang="zh-CN" altLang="zh-CN" sz="12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000" b="1" dirty="0">
              <a:solidFill>
                <a:srgbClr val="006699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80A336B-6705-453D-A8F3-89F50EB39AD4}"/>
              </a:ext>
            </a:extLst>
          </p:cNvPr>
          <p:cNvSpPr txBox="1"/>
          <p:nvPr/>
        </p:nvSpPr>
        <p:spPr>
          <a:xfrm>
            <a:off x="7497663" y="3238495"/>
            <a:ext cx="8002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b="1" dirty="0">
                <a:solidFill>
                  <a:srgbClr val="FF0000"/>
                </a:solidFill>
              </a:rPr>
              <a:t>执行自动脱杯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60621C1-843F-4514-B7D4-E7E89BBD0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4085" y="3925044"/>
            <a:ext cx="239625" cy="23962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E48AE187-2F81-4840-B06A-68290F9E9167}"/>
              </a:ext>
            </a:extLst>
          </p:cNvPr>
          <p:cNvSpPr/>
          <p:nvPr/>
        </p:nvSpPr>
        <p:spPr>
          <a:xfrm>
            <a:off x="7892821" y="3807316"/>
            <a:ext cx="306437" cy="359574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7A56631-FEBD-40E1-AD11-F6730B2D6A90}"/>
              </a:ext>
            </a:extLst>
          </p:cNvPr>
          <p:cNvSpPr txBox="1"/>
          <p:nvPr/>
        </p:nvSpPr>
        <p:spPr>
          <a:xfrm>
            <a:off x="7853897" y="4003590"/>
            <a:ext cx="5982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err="1">
                <a:solidFill>
                  <a:srgbClr val="FF0000"/>
                </a:solidFill>
              </a:rPr>
              <a:t>tN</a:t>
            </a:r>
            <a:r>
              <a:rPr lang="en-US" altLang="zh-CN" sz="800" dirty="0">
                <a:solidFill>
                  <a:srgbClr val="FF0000"/>
                </a:solidFill>
              </a:rPr>
              <a:t>=1/2 F2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3B95784E-3F3C-4B3D-BDF5-3FC99D16C892}"/>
              </a:ext>
            </a:extLst>
          </p:cNvPr>
          <p:cNvCxnSpPr>
            <a:cxnSpLocks/>
          </p:cNvCxnSpPr>
          <p:nvPr/>
        </p:nvCxnSpPr>
        <p:spPr>
          <a:xfrm>
            <a:off x="3797085" y="2139702"/>
            <a:ext cx="142298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AC1CD35-7E49-4E91-849E-14FCB29E2186}"/>
              </a:ext>
            </a:extLst>
          </p:cNvPr>
          <p:cNvSpPr txBox="1"/>
          <p:nvPr/>
        </p:nvSpPr>
        <p:spPr>
          <a:xfrm>
            <a:off x="4328183" y="1924258"/>
            <a:ext cx="4876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b="1" dirty="0">
                <a:solidFill>
                  <a:srgbClr val="FF0000"/>
                </a:solidFill>
              </a:rPr>
              <a:t>F1</a:t>
            </a:r>
            <a:r>
              <a:rPr lang="zh-CN" altLang="en-US" sz="800" b="1" dirty="0">
                <a:solidFill>
                  <a:srgbClr val="FF0000"/>
                </a:solidFill>
              </a:rPr>
              <a:t>时间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8DDFFAF-02A4-44A1-B0B6-2E739DBEBE0E}"/>
              </a:ext>
            </a:extLst>
          </p:cNvPr>
          <p:cNvCxnSpPr/>
          <p:nvPr/>
        </p:nvCxnSpPr>
        <p:spPr>
          <a:xfrm>
            <a:off x="5292080" y="1998990"/>
            <a:ext cx="0" cy="21272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B5337648-3CDA-4401-BEE1-D29427536228}"/>
              </a:ext>
            </a:extLst>
          </p:cNvPr>
          <p:cNvSpPr/>
          <p:nvPr/>
        </p:nvSpPr>
        <p:spPr>
          <a:xfrm>
            <a:off x="7721947" y="3689843"/>
            <a:ext cx="306437" cy="359574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11CD5452-D9F9-475B-981A-09779D28E260}"/>
              </a:ext>
            </a:extLst>
          </p:cNvPr>
          <p:cNvCxnSpPr/>
          <p:nvPr/>
        </p:nvCxnSpPr>
        <p:spPr>
          <a:xfrm flipV="1">
            <a:off x="7892821" y="3452065"/>
            <a:ext cx="0" cy="71629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>
            <a:extLst>
              <a:ext uri="{FF2B5EF4-FFF2-40B4-BE49-F238E27FC236}">
                <a16:creationId xmlns:a16="http://schemas.microsoft.com/office/drawing/2014/main" id="{95B6538C-101B-4228-B5D7-5D41FDED411C}"/>
              </a:ext>
            </a:extLst>
          </p:cNvPr>
          <p:cNvSpPr/>
          <p:nvPr/>
        </p:nvSpPr>
        <p:spPr>
          <a:xfrm>
            <a:off x="7679410" y="3990261"/>
            <a:ext cx="239625" cy="239625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685E8715-2D1A-470E-B296-9FACC1CA61D2}"/>
              </a:ext>
            </a:extLst>
          </p:cNvPr>
          <p:cNvSpPr txBox="1">
            <a:spLocks/>
          </p:cNvSpPr>
          <p:nvPr/>
        </p:nvSpPr>
        <p:spPr>
          <a:xfrm>
            <a:off x="258866" y="483518"/>
            <a:ext cx="3888431" cy="417206"/>
          </a:xfrm>
          <a:prstGeom prst="rect">
            <a:avLst/>
          </a:prstGeom>
          <a:noFill/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685800" rtl="0" eaLnBrk="1" latinLnBrk="0" hangingPunct="1">
              <a:lnSpc>
                <a:spcPts val="1950"/>
              </a:lnSpc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0000" indent="-214313" algn="l" defTabSz="6858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/>
              <a:buChar char="•"/>
              <a:defRPr sz="1700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600" b="1" dirty="0">
                <a:solidFill>
                  <a:schemeClr val="accent2"/>
                </a:solidFill>
              </a:rPr>
              <a:t>第四节：常用</a:t>
            </a:r>
            <a:r>
              <a:rPr lang="en-US" altLang="zh-CN" sz="1600" b="1" dirty="0">
                <a:solidFill>
                  <a:schemeClr val="accent2"/>
                </a:solidFill>
              </a:rPr>
              <a:t>MPC</a:t>
            </a:r>
            <a:r>
              <a:rPr lang="zh-CN" altLang="en-US" sz="1600" b="1" dirty="0">
                <a:solidFill>
                  <a:schemeClr val="accent2"/>
                </a:solidFill>
              </a:rPr>
              <a:t>参数介绍：</a:t>
            </a:r>
            <a:endParaRPr lang="en-US" altLang="zh-CN" sz="1600" b="1" dirty="0">
              <a:solidFill>
                <a:schemeClr val="accent2"/>
              </a:solidFill>
            </a:endParaRPr>
          </a:p>
        </p:txBody>
      </p:sp>
      <p:sp>
        <p:nvSpPr>
          <p:cNvPr id="20" name="灯片编号占位符 19">
            <a:extLst>
              <a:ext uri="{FF2B5EF4-FFF2-40B4-BE49-F238E27FC236}">
                <a16:creationId xmlns:a16="http://schemas.microsoft.com/office/drawing/2014/main" id="{1C919F4D-4BB3-4324-9F28-7220B9DC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CN" altLang="en-US"/>
              <a:t>第</a:t>
            </a:r>
            <a:fld id="{3079C3BD-C40E-48A4-A257-09951898C22D}" type="slidenum">
              <a:rPr lang="en-US" smtClean="0"/>
              <a:pPr/>
              <a:t>9</a:t>
            </a:fld>
            <a:r>
              <a:rPr lang="zh-CN" altLang="en-US"/>
              <a:t>页  </a:t>
            </a:r>
            <a:r>
              <a:rPr lang="en-US" altLang="zh-CN" sz="800"/>
              <a:t>Afimilk Confidential </a:t>
            </a:r>
            <a:r>
              <a:rPr lang="zh-CN" altLang="en-US" sz="800"/>
              <a:t>阿菲金内部文件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7063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/>
      <p:bldP spid="19" grpId="0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444949"/>
      </a:dk1>
      <a:lt1>
        <a:sysClr val="window" lastClr="FFFFFF"/>
      </a:lt1>
      <a:dk2>
        <a:srgbClr val="009BD9"/>
      </a:dk2>
      <a:lt2>
        <a:srgbClr val="EAEAEA"/>
      </a:lt2>
      <a:accent1>
        <a:srgbClr val="009BD9"/>
      </a:accent1>
      <a:accent2>
        <a:srgbClr val="005978"/>
      </a:accent2>
      <a:accent3>
        <a:srgbClr val="7F7F7F"/>
      </a:accent3>
      <a:accent4>
        <a:srgbClr val="2A2A2A"/>
      </a:accent4>
      <a:accent5>
        <a:srgbClr val="ECAA0B"/>
      </a:accent5>
      <a:accent6>
        <a:srgbClr val="DB4A21"/>
      </a:accent6>
      <a:hlink>
        <a:srgbClr val="2A2A2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27572</TotalTime>
  <Words>6391</Words>
  <Application>Microsoft Office PowerPoint</Application>
  <PresentationFormat>全屏显示(16:9)</PresentationFormat>
  <Paragraphs>1296</Paragraphs>
  <Slides>26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宋体</vt:lpstr>
      <vt:lpstr>微软雅黑</vt:lpstr>
      <vt:lpstr>Arial</vt:lpstr>
      <vt:lpstr>Calibri</vt:lpstr>
      <vt:lpstr>Segoe UI Symbol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</dc:creator>
  <cp:lastModifiedBy>Yi Yu</cp:lastModifiedBy>
  <cp:revision>561</cp:revision>
  <dcterms:created xsi:type="dcterms:W3CDTF">2013-02-25T09:17:51Z</dcterms:created>
  <dcterms:modified xsi:type="dcterms:W3CDTF">2019-10-25T12:15:51Z</dcterms:modified>
</cp:coreProperties>
</file>