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03" r:id="rId3"/>
    <p:sldId id="432" r:id="rId4"/>
    <p:sldId id="404" r:id="rId5"/>
    <p:sldId id="431" r:id="rId6"/>
    <p:sldId id="405" r:id="rId7"/>
    <p:sldId id="406" r:id="rId8"/>
    <p:sldId id="442" r:id="rId9"/>
    <p:sldId id="407" r:id="rId10"/>
    <p:sldId id="408" r:id="rId11"/>
    <p:sldId id="437" r:id="rId12"/>
    <p:sldId id="435" r:id="rId13"/>
    <p:sldId id="436" r:id="rId14"/>
    <p:sldId id="409" r:id="rId15"/>
    <p:sldId id="410" r:id="rId16"/>
    <p:sldId id="411" r:id="rId17"/>
    <p:sldId id="412" r:id="rId18"/>
    <p:sldId id="413" r:id="rId19"/>
    <p:sldId id="433" r:id="rId20"/>
    <p:sldId id="434" r:id="rId21"/>
    <p:sldId id="415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8" r:id="rId36"/>
    <p:sldId id="439" r:id="rId37"/>
    <p:sldId id="440" r:id="rId38"/>
    <p:sldId id="441" r:id="rId39"/>
    <p:sldId id="31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86610" autoAdjust="0"/>
  </p:normalViewPr>
  <p:slideViewPr>
    <p:cSldViewPr>
      <p:cViewPr varScale="1">
        <p:scale>
          <a:sx n="75" d="100"/>
          <a:sy n="75" d="100"/>
        </p:scale>
        <p:origin x="12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4AF0-8D79-47D4-A1BF-52D7345A8EDF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3D64-1346-4EEC-AD51-FBDBF041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077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75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10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761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121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858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841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595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861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299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15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875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91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9282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377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98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8676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8295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1363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5076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8435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33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9767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491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90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לבדוק</a:t>
            </a:r>
            <a:r>
              <a:rPr lang="he-IL" baseline="0" dirty="0" smtClean="0"/>
              <a:t> אם נפתר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419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795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צילומי</a:t>
            </a:r>
            <a:r>
              <a:rPr lang="he-IL" baseline="0" dirty="0" smtClean="0"/>
              <a:t> מסך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77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59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415D-CB2D-494B-83F6-A323BB908149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4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3717032"/>
            <a:ext cx="6840760" cy="648072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4365104"/>
            <a:ext cx="6192688" cy="50405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777B81-7924-4638-A339-43B51AFAA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8512"/>
            <a:ext cx="9144000" cy="6404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A8D46-67D5-47B7-B328-7524C606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4692"/>
            <a:ext cx="7886700" cy="1325033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593D8-E1EF-4E99-BF2E-46A02DCE0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00" y="1725568"/>
            <a:ext cx="3867150" cy="43497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6FC2F0-5590-4EFC-8CDF-69D7E7629C6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900" y="2633444"/>
            <a:ext cx="3867150" cy="43497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92897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A812B5-A08B-46C6-84B9-0F02AB1563FA}"/>
              </a:ext>
            </a:extLst>
          </p:cNvPr>
          <p:cNvGrpSpPr/>
          <p:nvPr userDrawn="1"/>
        </p:nvGrpSpPr>
        <p:grpSpPr>
          <a:xfrm>
            <a:off x="467545" y="6409572"/>
            <a:ext cx="2789877" cy="295126"/>
            <a:chOff x="467544" y="4798677"/>
            <a:chExt cx="2789877" cy="2213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A422FF-D748-45AB-AE4D-A6A95434F9A4}"/>
                </a:ext>
              </a:extLst>
            </p:cNvPr>
            <p:cNvSpPr txBox="1"/>
            <p:nvPr/>
          </p:nvSpPr>
          <p:spPr>
            <a:xfrm>
              <a:off x="1187624" y="4798677"/>
              <a:ext cx="2069797" cy="19620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rgbClr val="005978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</a:t>
              </a:r>
              <a:r>
                <a:rPr lang="en-US" sz="1100" dirty="0">
                  <a:solidFill>
                    <a:srgbClr val="009BD9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in every drop</a:t>
              </a:r>
              <a:endParaRPr lang="he-IL" sz="1100" dirty="0">
                <a:solidFill>
                  <a:srgbClr val="009BD9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9B5E4F-F418-44DD-85CC-CEC824A47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32"/>
            <a:stretch/>
          </p:blipFill>
          <p:spPr>
            <a:xfrm>
              <a:off x="467544" y="4856517"/>
              <a:ext cx="648000" cy="14592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CDB34C-F760-420D-B03A-AF2CAC99C671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805627"/>
              <a:ext cx="0" cy="214395"/>
            </a:xfrm>
            <a:prstGeom prst="line">
              <a:avLst/>
            </a:prstGeom>
            <a:ln w="6350">
              <a:solidFill>
                <a:srgbClr val="005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6" y="356691"/>
            <a:ext cx="43183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C0CC7B-9B6B-4481-831F-BE1460DA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2315"/>
            <a:ext cx="7886700" cy="1325033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66C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6378597"/>
            <a:ext cx="576064" cy="410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77C6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rgbClr val="4449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6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D3EA20-560D-4821-B5E5-C1CCCBC76EDD}"/>
              </a:ext>
            </a:extLst>
          </p:cNvPr>
          <p:cNvSpPr/>
          <p:nvPr userDrawn="1"/>
        </p:nvSpPr>
        <p:spPr>
          <a:xfrm>
            <a:off x="0" y="-1779"/>
            <a:ext cx="9144000" cy="6859779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C518C-DC98-4A36-AA64-36B6C1B6D52B}"/>
              </a:ext>
            </a:extLst>
          </p:cNvPr>
          <p:cNvGrpSpPr/>
          <p:nvPr userDrawn="1"/>
        </p:nvGrpSpPr>
        <p:grpSpPr>
          <a:xfrm>
            <a:off x="467544" y="6409571"/>
            <a:ext cx="2788554" cy="295126"/>
            <a:chOff x="468867" y="4731990"/>
            <a:chExt cx="2788554" cy="2213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EC24C8-B99C-4D55-88AC-26865F543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100000"/>
            </a:blip>
            <a:stretch>
              <a:fillRect/>
            </a:stretch>
          </p:blipFill>
          <p:spPr>
            <a:xfrm>
              <a:off x="468867" y="4789277"/>
              <a:ext cx="648000" cy="1289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75EA3A-335A-42A5-81EA-7C50808B2512}"/>
                </a:ext>
              </a:extLst>
            </p:cNvPr>
            <p:cNvSpPr txBox="1"/>
            <p:nvPr/>
          </p:nvSpPr>
          <p:spPr>
            <a:xfrm>
              <a:off x="1187624" y="4731990"/>
              <a:ext cx="2069797" cy="19620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in every drop</a:t>
              </a:r>
              <a:endParaRPr lang="he-IL" sz="1100" dirty="0">
                <a:solidFill>
                  <a:schemeClr val="bg1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56E9C3-B28F-4DDD-99CA-D4DAC8440BDA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738940"/>
              <a:ext cx="0" cy="21439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6" y="356691"/>
            <a:ext cx="43183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C0CC7B-9B6B-4481-831F-BE1460DA113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5536" y="242315"/>
            <a:ext cx="7886700" cy="1325033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6378597"/>
            <a:ext cx="576064" cy="410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1052736"/>
            <a:ext cx="813690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11560" y="879831"/>
            <a:ext cx="7886700" cy="1325033"/>
          </a:xfrm>
        </p:spPr>
        <p:txBody>
          <a:bodyPr>
            <a:normAutofit fontScale="90000"/>
          </a:bodyPr>
          <a:lstStyle/>
          <a:p>
            <a:r>
              <a:rPr lang="zh-CN" altLang="en-US" sz="4800" dirty="0"/>
              <a:t>阿菲</a:t>
            </a:r>
            <a:r>
              <a:rPr lang="zh-CN" altLang="en-US" sz="4800" dirty="0" smtClean="0"/>
              <a:t>金</a:t>
            </a:r>
            <a:r>
              <a:rPr lang="en-US" altLang="zh-CN" sz="4800" dirty="0" smtClean="0"/>
              <a:t>5.2</a:t>
            </a:r>
            <a:r>
              <a:rPr lang="zh-CN" altLang="en-US" sz="4800" dirty="0" smtClean="0"/>
              <a:t>版故障处理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99592" y="2204864"/>
            <a:ext cx="5688012" cy="50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L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i Peifang 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李培芳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5224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在</a:t>
            </a:r>
            <a:r>
              <a:rPr lang="en-US" altLang="zh-CN" sz="2200" dirty="0" err="1" smtClean="0"/>
              <a:t>aficontrol</a:t>
            </a:r>
            <a:r>
              <a:rPr lang="zh-CN" altLang="en-US" sz="2200" dirty="0" smtClean="0"/>
              <a:t>系统概览中可见站台位连接图标，在</a:t>
            </a:r>
            <a:r>
              <a:rPr lang="en-US" sz="2200" b="1" dirty="0"/>
              <a:t>Host manager </a:t>
            </a:r>
            <a:r>
              <a:rPr lang="zh-CN" altLang="en-US" sz="2200" dirty="0" smtClean="0"/>
              <a:t>中站台图标有红色标记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2" y="2636912"/>
            <a:ext cx="7420107" cy="33768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47664" y="3496723"/>
            <a:ext cx="4176464" cy="1260644"/>
            <a:chOff x="1547664" y="3496723"/>
            <a:chExt cx="4176464" cy="1260644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547664" y="3496723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644008" y="4037287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1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5224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在</a:t>
            </a:r>
            <a:r>
              <a:rPr lang="en-US" altLang="zh-CN" sz="2200" dirty="0" err="1" smtClean="0"/>
              <a:t>aficontrol</a:t>
            </a:r>
            <a:r>
              <a:rPr lang="zh-CN" altLang="en-US" sz="2200" dirty="0" smtClean="0"/>
              <a:t>中不能备份</a:t>
            </a:r>
            <a:endParaRPr lang="en-US" sz="2200" dirty="0" smtClean="0"/>
          </a:p>
          <a:p>
            <a:r>
              <a:rPr lang="zh-CN" altLang="en-US" sz="2200" dirty="0" smtClean="0"/>
              <a:t>备份时显示：正在运行，停止在</a:t>
            </a:r>
            <a:r>
              <a:rPr lang="en-US" altLang="zh-CN" sz="2200" dirty="0" smtClean="0"/>
              <a:t>17%</a:t>
            </a:r>
            <a:r>
              <a:rPr lang="zh-CN" altLang="en-US" sz="2200" dirty="0"/>
              <a:t> </a:t>
            </a:r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r>
              <a:rPr lang="zh-CN" altLang="en-US" sz="2200" dirty="0" smtClean="0"/>
              <a:t>解决方案</a:t>
            </a:r>
            <a:r>
              <a:rPr lang="en-US" altLang="zh-CN" sz="2200" dirty="0" smtClean="0"/>
              <a:t>1</a:t>
            </a:r>
          </a:p>
          <a:p>
            <a:r>
              <a:rPr lang="zh-CN" altLang="en-US" sz="2200" dirty="0"/>
              <a:t>重启</a:t>
            </a:r>
            <a:r>
              <a:rPr lang="en-US" altLang="zh-CN" sz="2200" dirty="0" err="1"/>
              <a:t>Afimilk</a:t>
            </a:r>
            <a:r>
              <a:rPr lang="en-US" altLang="zh-CN" sz="2200" dirty="0"/>
              <a:t> RTM Host </a:t>
            </a:r>
            <a:r>
              <a:rPr lang="en-US" altLang="zh-CN" sz="2200" dirty="0" smtClean="0"/>
              <a:t>Manager</a:t>
            </a:r>
            <a:r>
              <a:rPr lang="zh-CN" altLang="en-US" sz="2200" dirty="0" smtClean="0"/>
              <a:t>等</a:t>
            </a:r>
            <a:r>
              <a:rPr lang="en-US" altLang="zh-CN" sz="2200" dirty="0" smtClean="0"/>
              <a:t>4</a:t>
            </a:r>
            <a:r>
              <a:rPr lang="zh-CN" altLang="en-US" sz="2200" dirty="0" smtClean="0"/>
              <a:t>项服务</a:t>
            </a:r>
            <a:endParaRPr lang="en-US" altLang="zh-CN" sz="2200" dirty="0" smtClean="0"/>
          </a:p>
          <a:p>
            <a:r>
              <a:rPr lang="zh-CN" altLang="en-US" sz="2200" dirty="0"/>
              <a:t>重</a:t>
            </a:r>
            <a:r>
              <a:rPr lang="zh-CN" altLang="en-US" sz="2200" dirty="0" smtClean="0"/>
              <a:t>启电脑</a:t>
            </a:r>
            <a:endParaRPr lang="en-US" altLang="zh-CN" sz="2200" dirty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r>
              <a:rPr lang="zh-CN" altLang="en-US" sz="2800" b="1" dirty="0" smtClean="0"/>
              <a:t>无法备份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861048"/>
            <a:ext cx="4914286" cy="1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5224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在</a:t>
            </a:r>
            <a:r>
              <a:rPr lang="en-US" altLang="zh-CN" sz="2200" dirty="0" err="1" smtClean="0"/>
              <a:t>aficontrol</a:t>
            </a:r>
            <a:r>
              <a:rPr lang="zh-CN" altLang="en-US" sz="2200" dirty="0" smtClean="0"/>
              <a:t>中不能备份</a:t>
            </a:r>
            <a:endParaRPr lang="en-US" sz="2200" dirty="0" smtClean="0"/>
          </a:p>
          <a:p>
            <a:r>
              <a:rPr lang="zh-CN" altLang="en-US" sz="2200" dirty="0" smtClean="0"/>
              <a:t>备份时显示：一般错误，停止在</a:t>
            </a:r>
            <a:r>
              <a:rPr lang="en-US" altLang="zh-CN" sz="2200" dirty="0" smtClean="0"/>
              <a:t>17%</a:t>
            </a:r>
            <a:r>
              <a:rPr lang="zh-CN" altLang="en-US" sz="2200" dirty="0"/>
              <a:t> </a:t>
            </a:r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r>
              <a:rPr lang="zh-CN" altLang="en-US" sz="2200" dirty="0" smtClean="0"/>
              <a:t>解决方案</a:t>
            </a:r>
            <a:r>
              <a:rPr lang="en-US" altLang="zh-CN" sz="2200" dirty="0" smtClean="0"/>
              <a:t>2</a:t>
            </a:r>
          </a:p>
          <a:p>
            <a:r>
              <a:rPr lang="zh-CN" altLang="en-US" sz="2200" dirty="0"/>
              <a:t>重</a:t>
            </a:r>
            <a:r>
              <a:rPr lang="zh-CN" altLang="en-US" sz="2200" dirty="0" smtClean="0"/>
              <a:t>启</a:t>
            </a:r>
            <a:r>
              <a:rPr lang="en-US" altLang="zh-CN" sz="2200" dirty="0" err="1" smtClean="0"/>
              <a:t>Afimilk</a:t>
            </a:r>
            <a:r>
              <a:rPr lang="en-US" altLang="zh-CN" sz="2200" dirty="0" smtClean="0"/>
              <a:t> RTM Host Manager</a:t>
            </a:r>
            <a:r>
              <a:rPr lang="zh-CN" altLang="en-US" sz="2200" dirty="0" smtClean="0"/>
              <a:t>服务</a:t>
            </a:r>
            <a:endParaRPr lang="en-US" altLang="zh-CN" sz="2200" dirty="0" smtClean="0"/>
          </a:p>
          <a:p>
            <a:r>
              <a:rPr lang="zh-CN" altLang="en-US" sz="2200" dirty="0" smtClean="0"/>
              <a:t>检查</a:t>
            </a:r>
            <a:r>
              <a:rPr lang="en-US" altLang="zh-CN" sz="2200" dirty="0" smtClean="0"/>
              <a:t>Farm Host Manager</a:t>
            </a:r>
            <a:r>
              <a:rPr lang="zh-CN" altLang="en-US" sz="2200" dirty="0" smtClean="0"/>
              <a:t>在进程中是否允许，若未允许，手动启动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r>
              <a:rPr lang="zh-CN" altLang="en-US" sz="2800" b="1" dirty="0" smtClean="0"/>
              <a:t>无法备份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49080"/>
            <a:ext cx="6161905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5224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在</a:t>
            </a:r>
            <a:r>
              <a:rPr lang="en-US" altLang="zh-CN" sz="2200" dirty="0" err="1" smtClean="0"/>
              <a:t>aficontrol</a:t>
            </a:r>
            <a:r>
              <a:rPr lang="zh-CN" altLang="en-US" sz="2200" dirty="0" smtClean="0"/>
              <a:t>中不能备份</a:t>
            </a:r>
            <a:endParaRPr lang="en-US" sz="2200" dirty="0" smtClean="0"/>
          </a:p>
          <a:p>
            <a:r>
              <a:rPr lang="zh-CN" altLang="en-US" sz="2200" dirty="0" smtClean="0"/>
              <a:t>备份时显示：一般错误，停止在</a:t>
            </a:r>
            <a:r>
              <a:rPr lang="en-US" altLang="zh-CN" sz="2200" dirty="0" smtClean="0"/>
              <a:t>17%</a:t>
            </a:r>
            <a:r>
              <a:rPr lang="zh-CN" altLang="en-US" sz="2200" dirty="0"/>
              <a:t> </a:t>
            </a:r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r>
              <a:rPr lang="zh-CN" altLang="en-US" sz="2200" dirty="0" smtClean="0"/>
              <a:t>解决方案</a:t>
            </a:r>
            <a:r>
              <a:rPr lang="en-US" altLang="zh-CN" sz="2200" dirty="0" smtClean="0"/>
              <a:t>3</a:t>
            </a:r>
          </a:p>
          <a:p>
            <a:r>
              <a:rPr lang="zh-CN" altLang="en-US" sz="2200" dirty="0" smtClean="0"/>
              <a:t>检查</a:t>
            </a:r>
            <a:r>
              <a:rPr lang="en-US" altLang="zh-CN" sz="2200" dirty="0" smtClean="0"/>
              <a:t>SQL</a:t>
            </a:r>
            <a:r>
              <a:rPr lang="zh-CN" altLang="en-US" sz="2200" dirty="0" smtClean="0"/>
              <a:t>中某个数据库文件</a:t>
            </a:r>
            <a:r>
              <a:rPr lang="en-US" altLang="zh-CN" sz="2200" dirty="0" smtClean="0"/>
              <a:t>SUSPECT</a:t>
            </a:r>
          </a:p>
          <a:p>
            <a:r>
              <a:rPr lang="zh-CN" altLang="en-US" sz="2200" dirty="0" smtClean="0"/>
              <a:t>检查</a:t>
            </a:r>
            <a:r>
              <a:rPr lang="en-US" altLang="zh-CN" sz="2200" dirty="0" smtClean="0"/>
              <a:t>Farm Host Manager</a:t>
            </a:r>
            <a:r>
              <a:rPr lang="zh-CN" altLang="en-US" sz="2200" dirty="0" smtClean="0"/>
              <a:t>在进程中是否允许，若未允许，手动启动</a:t>
            </a:r>
            <a:endParaRPr lang="en-US" altLang="zh-CN" sz="2200" dirty="0" smtClean="0"/>
          </a:p>
          <a:p>
            <a:r>
              <a:rPr lang="zh-CN" altLang="en-US" sz="2200" dirty="0" smtClean="0"/>
              <a:t>检查是否为</a:t>
            </a:r>
            <a:r>
              <a:rPr lang="en-US" altLang="zh-CN" sz="2200" dirty="0" smtClean="0"/>
              <a:t>ZIP</a:t>
            </a:r>
            <a:r>
              <a:rPr lang="zh-CN" altLang="en-US" sz="2200" dirty="0" smtClean="0"/>
              <a:t>压缩程序故障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r>
              <a:rPr lang="zh-CN" altLang="en-US" sz="2800" b="1" dirty="0" smtClean="0"/>
              <a:t>无法备份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725144"/>
            <a:ext cx="6419048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113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检查是否有其中一个站台服务</a:t>
            </a:r>
            <a:r>
              <a:rPr lang="en-US" sz="2200" dirty="0" err="1" smtClean="0"/>
              <a:t>Afimilk</a:t>
            </a:r>
            <a:r>
              <a:rPr lang="en-US" sz="2200" dirty="0" smtClean="0"/>
              <a:t> real time clients services </a:t>
            </a:r>
            <a:r>
              <a:rPr lang="zh-CN" altLang="en-US" sz="2200" dirty="0" smtClean="0"/>
              <a:t>未启动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右键，启动该服务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站台服务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65393"/>
            <a:ext cx="3186094" cy="3297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96" y="2934726"/>
            <a:ext cx="4895248" cy="31585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267744" y="4094069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524328" y="3933056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113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奶厅内所有位置都不识别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检查奶厅站台是否在维护模式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手动更改为自动模式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3817137" cy="27051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397836" y="3478103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60032" y="3645024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84313"/>
            <a:ext cx="8697913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不识别牛只</a:t>
            </a:r>
            <a:r>
              <a:rPr lang="en-US" sz="2200" dirty="0" smtClean="0"/>
              <a:t>(</a:t>
            </a:r>
            <a:r>
              <a:rPr lang="zh-CN" altLang="en-US" sz="2200" dirty="0" smtClean="0"/>
              <a:t>在</a:t>
            </a:r>
            <a:r>
              <a:rPr lang="en-US" altLang="zh-CN" sz="2200" dirty="0" smtClean="0"/>
              <a:t>MPC</a:t>
            </a:r>
            <a:r>
              <a:rPr lang="zh-CN" altLang="en-US" sz="2200" dirty="0" smtClean="0"/>
              <a:t>面板上不显示牛号</a:t>
            </a:r>
            <a:r>
              <a:rPr lang="en-US" sz="22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重启奶厅站台</a:t>
            </a: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重启奶厅实时处理服务</a:t>
            </a: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如果问题依然存在</a:t>
            </a:r>
            <a:r>
              <a:rPr lang="en-US" sz="22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9" y="1885193"/>
            <a:ext cx="4007514" cy="32307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44666" y="2313996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58" y="1865678"/>
            <a:ext cx="4454905" cy="323557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056490" y="2460657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在</a:t>
            </a:r>
            <a:r>
              <a:rPr lang="en-US" altLang="zh-CN" sz="2200" dirty="0" err="1" smtClean="0"/>
              <a:t>Afimilk</a:t>
            </a:r>
            <a:r>
              <a:rPr lang="en-US" altLang="zh-CN" sz="2200" dirty="0" smtClean="0"/>
              <a:t> </a:t>
            </a:r>
            <a:r>
              <a:rPr lang="en-US" sz="2200" dirty="0" smtClean="0"/>
              <a:t>Host </a:t>
            </a:r>
            <a:r>
              <a:rPr lang="en-US" sz="2200" dirty="0"/>
              <a:t>manager</a:t>
            </a:r>
            <a:r>
              <a:rPr lang="zh-CN" altLang="en-US" sz="2200" dirty="0" smtClean="0"/>
              <a:t>重新安装所有站台</a:t>
            </a:r>
            <a:r>
              <a:rPr lang="en-US" sz="2200" dirty="0" smtClean="0"/>
              <a:t>. </a:t>
            </a:r>
            <a:r>
              <a:rPr lang="zh-CN" altLang="en-US" sz="2200" dirty="0"/>
              <a:t>该</a:t>
            </a:r>
            <a:r>
              <a:rPr lang="zh-CN" altLang="en-US" sz="2200" dirty="0" smtClean="0"/>
              <a:t>操作将在数据库列表重新创建所有站台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64" y="1556792"/>
            <a:ext cx="2836188" cy="32738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634120" y="3356992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9138" y="1484313"/>
            <a:ext cx="8424862" cy="5113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牛只代码不显示在面板，但是显示在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代码列表中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或者新佩戴的计步器在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中已经匹配，但</a:t>
            </a:r>
            <a:r>
              <a:rPr lang="en-US" altLang="zh-CN" sz="2400" dirty="0" smtClean="0"/>
              <a:t>MPC</a:t>
            </a:r>
            <a:r>
              <a:rPr lang="zh-CN" altLang="en-US" sz="2400" dirty="0" smtClean="0"/>
              <a:t>不显示牛号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分群代码已设置，但无法分群（</a:t>
            </a:r>
            <a:r>
              <a:rPr lang="en-US" altLang="zh-CN" sz="2400" dirty="0" smtClean="0"/>
              <a:t>MPC</a:t>
            </a:r>
            <a:r>
              <a:rPr lang="zh-CN" altLang="en-US" sz="2400" dirty="0" smtClean="0"/>
              <a:t>面板上设置会分群）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b="1" dirty="0" smtClean="0"/>
              <a:t>原因</a:t>
            </a:r>
            <a:endParaRPr lang="en-US" altLang="zh-CN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Synch  (Broker) </a:t>
            </a:r>
            <a:r>
              <a:rPr lang="zh-CN" altLang="en-US" sz="2400" dirty="0" smtClean="0"/>
              <a:t>数据库同步功能停止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zh-CN" altLang="en-US" sz="2400" b="1" dirty="0" smtClean="0"/>
              <a:t>解决方案</a:t>
            </a:r>
            <a:r>
              <a:rPr lang="en-US" altLang="zh-CN" sz="2400" b="1" dirty="0" smtClean="0"/>
              <a:t>1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/>
              <a:t>使用</a:t>
            </a:r>
            <a:r>
              <a:rPr lang="en-US" sz="2400" dirty="0"/>
              <a:t>Hotfix 0207 - [MS30 and above] </a:t>
            </a:r>
            <a:r>
              <a:rPr lang="en-US" sz="2400" dirty="0" err="1"/>
              <a:t>FrameWork</a:t>
            </a:r>
            <a:r>
              <a:rPr lang="en-US" sz="2400" dirty="0"/>
              <a:t> Sync - Cows are not attached to tags on RTG.exe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实时处理监控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挤奶台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72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8798" y="1196975"/>
            <a:ext cx="8424862" cy="5113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牛只代码不显示在面板，但是显示在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代码列表中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或者新佩戴的计步器在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中已经匹配，但</a:t>
            </a:r>
            <a:r>
              <a:rPr lang="en-US" altLang="zh-CN" sz="2400" dirty="0" smtClean="0"/>
              <a:t>MPC</a:t>
            </a:r>
            <a:r>
              <a:rPr lang="zh-CN" altLang="en-US" sz="2400" dirty="0" smtClean="0"/>
              <a:t>不显示牛号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分群代码已设置，但无法分群（</a:t>
            </a:r>
            <a:r>
              <a:rPr lang="en-US" altLang="zh-CN" sz="2400" dirty="0" smtClean="0"/>
              <a:t>MPC</a:t>
            </a:r>
            <a:r>
              <a:rPr lang="zh-CN" altLang="en-US" sz="2400" dirty="0" smtClean="0"/>
              <a:t>面板上设置会分群）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b="1" dirty="0" smtClean="0"/>
              <a:t>原因</a:t>
            </a:r>
            <a:endParaRPr lang="en-US" altLang="zh-CN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Synch  (Broker) </a:t>
            </a:r>
            <a:r>
              <a:rPr lang="zh-CN" altLang="en-US" sz="2400" dirty="0" smtClean="0"/>
              <a:t>数据库同步功能停止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zh-CN" altLang="en-US" sz="2400" b="1" dirty="0" smtClean="0"/>
              <a:t>解决方案</a:t>
            </a:r>
            <a:r>
              <a:rPr lang="en-US" altLang="zh-CN" sz="2400" b="1" dirty="0" smtClean="0"/>
              <a:t>2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/>
              <a:t>在</a:t>
            </a:r>
            <a:r>
              <a:rPr lang="en-US" altLang="zh-CN" sz="2400" dirty="0" err="1" smtClean="0"/>
              <a:t>aficontrol</a:t>
            </a:r>
            <a:r>
              <a:rPr lang="zh-CN" altLang="en-US" sz="2400" dirty="0" smtClean="0"/>
              <a:t>中添加一个客户端，提交执行，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启动后，在检查是否同步，若未同步，再删去添加的虚拟的客户端，提交执行在检查。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实时处理监控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挤奶台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60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Aficontrol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备份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站台服务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Afimilk</a:t>
            </a:r>
            <a:r>
              <a:rPr lang="en-US" altLang="zh-CN" sz="2400" dirty="0" smtClean="0"/>
              <a:t> host manager(AHM)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同步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硬件与其他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75593" y="979444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包含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8798" y="1196975"/>
            <a:ext cx="8424862" cy="5113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牛只代码不显示在面板，但是显示在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代码列表中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或者新佩戴的计步器在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中已经匹配，但</a:t>
            </a:r>
            <a:r>
              <a:rPr lang="en-US" altLang="zh-CN" sz="2400" dirty="0" smtClean="0"/>
              <a:t>MPC</a:t>
            </a:r>
            <a:r>
              <a:rPr lang="zh-CN" altLang="en-US" sz="2400" dirty="0" smtClean="0"/>
              <a:t>不显示牛号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分群代码已设置，但无法分群（</a:t>
            </a:r>
            <a:r>
              <a:rPr lang="en-US" altLang="zh-CN" sz="2400" dirty="0" smtClean="0"/>
              <a:t>MPC</a:t>
            </a:r>
            <a:r>
              <a:rPr lang="zh-CN" altLang="en-US" sz="2400" dirty="0" smtClean="0"/>
              <a:t>面板上设置会分群）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b="1" dirty="0" smtClean="0"/>
              <a:t>原因</a:t>
            </a:r>
            <a:endParaRPr lang="en-US" altLang="zh-CN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Synch  (Broker) </a:t>
            </a:r>
            <a:r>
              <a:rPr lang="zh-CN" altLang="en-US" sz="2400" dirty="0" smtClean="0"/>
              <a:t>数据库同步功能停止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zh-CN" altLang="en-US" sz="2400" b="1" dirty="0" smtClean="0"/>
              <a:t>解决方案</a:t>
            </a:r>
            <a:r>
              <a:rPr lang="en-US" altLang="zh-CN" sz="2400" b="1" dirty="0" smtClean="0"/>
              <a:t>3 </a:t>
            </a:r>
            <a:r>
              <a:rPr lang="zh-CN" altLang="en-US" sz="2400" b="1" dirty="0" smtClean="0"/>
              <a:t>（前两个方案都无效）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/>
              <a:t>运行</a:t>
            </a:r>
            <a:r>
              <a:rPr lang="en-US" altLang="zh-CN" sz="2400" dirty="0" smtClean="0"/>
              <a:t>windows</a:t>
            </a:r>
            <a:r>
              <a:rPr lang="zh-CN" altLang="en-US" sz="2400" dirty="0" smtClean="0"/>
              <a:t>补丁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实时处理监控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挤奶台</a:t>
            </a:r>
            <a:endParaRPr 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545260"/>
            <a:ext cx="6590476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518525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在</a:t>
            </a:r>
            <a:r>
              <a:rPr lang="en-US" altLang="zh-CN" dirty="0"/>
              <a:t>10</a:t>
            </a:r>
            <a:r>
              <a:rPr lang="zh-CN" altLang="en-US" dirty="0"/>
              <a:t>天内没有牛奶数据</a:t>
            </a:r>
            <a:r>
              <a:rPr lang="zh-CN" altLang="en-US" dirty="0" smtClean="0"/>
              <a:t>，但是在</a:t>
            </a:r>
            <a:r>
              <a:rPr lang="en-US" altLang="zh-CN" dirty="0" smtClean="0"/>
              <a:t>MPC</a:t>
            </a:r>
            <a:r>
              <a:rPr lang="zh-CN" altLang="en-US" dirty="0" smtClean="0"/>
              <a:t>显示牛号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/>
              <a:t>验证奶牛数据是否与牛号匹配</a:t>
            </a:r>
            <a:r>
              <a:rPr lang="en-US" sz="2400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在挤奶记录报告中添加</a:t>
            </a:r>
            <a:r>
              <a:rPr lang="en-US" sz="2400" dirty="0" smtClean="0"/>
              <a:t>“</a:t>
            </a:r>
            <a:r>
              <a:rPr lang="zh-CN" altLang="en-US" sz="2400" dirty="0" smtClean="0"/>
              <a:t>牛号</a:t>
            </a:r>
            <a:r>
              <a:rPr lang="en-US" sz="2400" dirty="0" smtClean="0"/>
              <a:t>” </a:t>
            </a:r>
            <a:r>
              <a:rPr lang="zh-CN" altLang="en-US" sz="2400" dirty="0" smtClean="0"/>
              <a:t>标题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10 </a:t>
            </a:r>
            <a:r>
              <a:rPr lang="zh-CN" altLang="en-US" sz="2800" b="1" dirty="0" smtClean="0"/>
              <a:t>曲线数据不显示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40219"/>
            <a:ext cx="1887193" cy="350100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34957" y="4205350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95" y="3340219"/>
            <a:ext cx="2462854" cy="34894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597373" y="3529099"/>
            <a:ext cx="1681909" cy="1077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551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无法分群</a:t>
            </a:r>
            <a:r>
              <a:rPr lang="en-US" dirty="0" smtClean="0"/>
              <a:t>-</a:t>
            </a:r>
            <a:r>
              <a:rPr lang="zh-CN" altLang="en-US" dirty="0" smtClean="0"/>
              <a:t>软件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分群</a:t>
            </a:r>
            <a:r>
              <a:rPr lang="zh-CN" altLang="en-US" dirty="0" smtClean="0"/>
              <a:t>代码无法分群或者不明原因分群</a:t>
            </a:r>
            <a:r>
              <a:rPr lang="en-US" dirty="0" smtClean="0"/>
              <a:t> ( </a:t>
            </a:r>
            <a:r>
              <a:rPr lang="zh-CN" altLang="en-US" dirty="0" smtClean="0"/>
              <a:t>该牛不具备分群代码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 smtClean="0"/>
              <a:t>检查定义处理设置是否正确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 smtClean="0"/>
              <a:t>检查是否为同步</a:t>
            </a:r>
            <a:r>
              <a:rPr lang="en-US" dirty="0" smtClean="0"/>
              <a:t>Synch  </a:t>
            </a:r>
            <a:r>
              <a:rPr lang="en-US" dirty="0"/>
              <a:t>(Broker) </a:t>
            </a:r>
            <a:r>
              <a:rPr lang="zh-CN" altLang="en-US" dirty="0" smtClean="0"/>
              <a:t>功能失效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实时监控</a:t>
            </a:r>
            <a:r>
              <a:rPr lang="en-US" altLang="zh-CN" sz="2800" b="1" dirty="0" smtClean="0"/>
              <a:t>—</a:t>
            </a:r>
            <a:r>
              <a:rPr lang="zh-CN" altLang="en-US" sz="2800" b="1" dirty="0" smtClean="0"/>
              <a:t>分群</a:t>
            </a:r>
            <a:r>
              <a:rPr lang="en-US" altLang="zh-CN" sz="2800" b="1" dirty="0" smtClean="0"/>
              <a:t>&amp;</a:t>
            </a:r>
            <a:r>
              <a:rPr lang="zh-CN" altLang="en-US" sz="2800" b="1" dirty="0" smtClean="0"/>
              <a:t>称重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85400"/>
            <a:ext cx="6333060" cy="324511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6228184" y="3869650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011675" y="4892456"/>
            <a:ext cx="1592761" cy="288032"/>
            <a:chOff x="4283968" y="4937128"/>
            <a:chExt cx="1592761" cy="288032"/>
          </a:xfrm>
        </p:grpSpPr>
        <p:sp>
          <p:nvSpPr>
            <p:cNvPr id="6" name="Multiply 5"/>
            <p:cNvSpPr/>
            <p:nvPr/>
          </p:nvSpPr>
          <p:spPr>
            <a:xfrm>
              <a:off x="5732713" y="4937128"/>
              <a:ext cx="144016" cy="288032"/>
            </a:xfrm>
            <a:prstGeom prst="mathMultiply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Multiply 7"/>
            <p:cNvSpPr/>
            <p:nvPr/>
          </p:nvSpPr>
          <p:spPr>
            <a:xfrm>
              <a:off x="4283968" y="5013176"/>
              <a:ext cx="298376" cy="144016"/>
            </a:xfrm>
            <a:prstGeom prst="mathMultiply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9268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04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dirty="0"/>
              <a:t>无法分群</a:t>
            </a:r>
            <a:r>
              <a:rPr lang="en-US" altLang="zh-CN" sz="2200" dirty="0"/>
              <a:t>&amp;</a:t>
            </a:r>
            <a:r>
              <a:rPr lang="zh-CN" altLang="en-US" sz="2200" dirty="0"/>
              <a:t>称重</a:t>
            </a:r>
            <a:r>
              <a:rPr lang="en-US" altLang="zh-CN" sz="2200" dirty="0"/>
              <a:t>—</a:t>
            </a:r>
            <a:r>
              <a:rPr lang="zh-CN" altLang="en-US" sz="2200" dirty="0"/>
              <a:t>硬件方面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检查光电开关</a:t>
            </a:r>
            <a:r>
              <a:rPr lang="en-US" sz="2200" dirty="0" smtClean="0"/>
              <a:t>&amp; </a:t>
            </a:r>
            <a:r>
              <a:rPr lang="zh-CN" altLang="en-US" sz="2200" dirty="0" smtClean="0"/>
              <a:t>与识别器工作的状态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在站台检查光电开关工作是否正常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/>
              <a:t>实时监控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7" y="2350166"/>
            <a:ext cx="4452100" cy="27951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74779" y="2411045"/>
            <a:ext cx="2621157" cy="720080"/>
            <a:chOff x="1374779" y="2411045"/>
            <a:chExt cx="2621157" cy="72008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915816" y="2411045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374779" y="2411045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76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04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dirty="0" smtClean="0"/>
              <a:t>无法分群</a:t>
            </a:r>
            <a:r>
              <a:rPr lang="en-US" altLang="zh-CN" sz="2200" dirty="0" smtClean="0"/>
              <a:t>&amp;</a:t>
            </a:r>
            <a:r>
              <a:rPr lang="zh-CN" altLang="en-US" sz="2200" dirty="0" smtClean="0"/>
              <a:t>称重</a:t>
            </a:r>
            <a:r>
              <a:rPr lang="en-US" altLang="zh-CN" sz="2200" dirty="0" smtClean="0"/>
              <a:t>—</a:t>
            </a:r>
            <a:r>
              <a:rPr lang="zh-CN" altLang="en-US" sz="2200" dirty="0" smtClean="0"/>
              <a:t>硬件方面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在</a:t>
            </a:r>
            <a:r>
              <a:rPr lang="en-US" sz="2200" dirty="0" err="1" smtClean="0"/>
              <a:t>AfiControl</a:t>
            </a:r>
            <a:r>
              <a:rPr lang="zh-CN" altLang="en-US" sz="2200" dirty="0" smtClean="0"/>
              <a:t>检查分群门是否正常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改变分群站台模式为维护模式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检查分群门是否有分群动作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实时监控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4047326" cy="3507153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4860032" y="5445224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88120" y="3501008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12875"/>
            <a:ext cx="8229600" cy="5256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 </a:t>
            </a:r>
            <a:r>
              <a:rPr lang="zh-CN" altLang="en-US" sz="2200" dirty="0" smtClean="0"/>
              <a:t>分群</a:t>
            </a:r>
            <a:r>
              <a:rPr lang="en-US" altLang="zh-CN" sz="2200" dirty="0" smtClean="0"/>
              <a:t>&amp;</a:t>
            </a:r>
            <a:r>
              <a:rPr lang="zh-CN" altLang="en-US" sz="2200" dirty="0" smtClean="0"/>
              <a:t>称重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如果在记录报告中出现很多</a:t>
            </a:r>
            <a:r>
              <a:rPr lang="en-US" sz="2200" dirty="0" smtClean="0"/>
              <a:t>” </a:t>
            </a:r>
            <a:r>
              <a:rPr lang="zh-CN" altLang="en-US" sz="2200" dirty="0" smtClean="0"/>
              <a:t>延时识别</a:t>
            </a:r>
            <a:r>
              <a:rPr lang="en-US" sz="2200" dirty="0" smtClean="0"/>
              <a:t>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检查识别器与光电开关的距离</a:t>
            </a:r>
            <a:r>
              <a:rPr lang="en-US" sz="22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实时监控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6949716" cy="367240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04048" y="3474732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he-I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229600" cy="514191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Autofit/>
          </a:bodyPr>
          <a:lstStyle/>
          <a:p>
            <a:r>
              <a:rPr lang="en-US" sz="2800" b="1" dirty="0"/>
              <a:t>On site Monitoring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11003"/>
            <a:ext cx="7128792" cy="482453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355976" y="3447583"/>
            <a:ext cx="2376264" cy="7518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zh-CN" altLang="en-US" dirty="0" smtClean="0"/>
              <a:t>计步器在后腿</a:t>
            </a:r>
            <a:endParaRPr lang="he-IL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23" y="3503402"/>
            <a:ext cx="1290705" cy="8397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63039" y="2060848"/>
            <a:ext cx="1324785" cy="2357327"/>
            <a:chOff x="1663039" y="2060848"/>
            <a:chExt cx="1324785" cy="235732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663039" y="2858056"/>
              <a:ext cx="0" cy="15537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63039" y="2858056"/>
              <a:ext cx="1324785" cy="15601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63039" y="2477816"/>
              <a:ext cx="1235484" cy="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97256" y="2060848"/>
              <a:ext cx="116704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2 Meters</a:t>
              </a:r>
              <a:endParaRPr lang="he-IL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2192208" y="4358753"/>
            <a:ext cx="935556" cy="1014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he-I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229600" cy="514191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5938" cy="431800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站台监控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2680"/>
            <a:ext cx="7128792" cy="482453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851920" y="3573016"/>
            <a:ext cx="2376264" cy="7518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zh-CN" altLang="en-US" dirty="0" smtClean="0"/>
              <a:t>计步器在前腿</a:t>
            </a:r>
            <a:endParaRPr lang="he-IL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3" y="3485080"/>
            <a:ext cx="1290705" cy="8397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331640" y="2074264"/>
            <a:ext cx="1656184" cy="2343911"/>
            <a:chOff x="1331640" y="2074264"/>
            <a:chExt cx="1656184" cy="2343911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1331640" y="2858057"/>
              <a:ext cx="331399" cy="15601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63039" y="2858056"/>
              <a:ext cx="1324785" cy="15601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28821" y="2535043"/>
              <a:ext cx="1235484" cy="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63039" y="2074264"/>
              <a:ext cx="116704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75 cm</a:t>
              </a:r>
              <a:endParaRPr lang="he-IL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2116901" y="4196735"/>
            <a:ext cx="1082474" cy="1217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484313"/>
            <a:ext cx="84963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AfiControl</a:t>
            </a:r>
            <a:r>
              <a:rPr lang="en-US" dirty="0" smtClean="0"/>
              <a:t> </a:t>
            </a:r>
            <a:r>
              <a:rPr lang="zh-CN" altLang="en-US" dirty="0" smtClean="0"/>
              <a:t>活动量记录报告中</a:t>
            </a:r>
            <a:r>
              <a:rPr lang="en-US" dirty="0" smtClean="0"/>
              <a:t>, </a:t>
            </a:r>
            <a:r>
              <a:rPr lang="zh-CN" altLang="en-US" dirty="0" smtClean="0"/>
              <a:t>每一列数据异常翻倍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Reader</a:t>
            </a:r>
            <a:r>
              <a:rPr lang="zh-CN" altLang="en-US" dirty="0" smtClean="0"/>
              <a:t>的固件版本需要升级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dirty="0" smtClean="0"/>
              <a:t>执行以下步骤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 smtClean="0"/>
              <a:t>安装</a:t>
            </a:r>
            <a:r>
              <a:rPr lang="en-US" altLang="zh-CN" dirty="0" smtClean="0"/>
              <a:t>reader </a:t>
            </a:r>
            <a:r>
              <a:rPr lang="zh-CN" altLang="en-US" dirty="0" smtClean="0"/>
              <a:t>升级工具，并对每一个</a:t>
            </a:r>
            <a:r>
              <a:rPr lang="en-US" altLang="zh-CN" dirty="0" smtClean="0"/>
              <a:t>reader</a:t>
            </a:r>
            <a:r>
              <a:rPr lang="zh-CN" altLang="en-US" dirty="0" smtClean="0"/>
              <a:t>进行手动升级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 smtClean="0"/>
              <a:t>AfiAct</a:t>
            </a:r>
            <a:r>
              <a:rPr lang="en-US" sz="2800" b="1" dirty="0" smtClean="0"/>
              <a:t> II Reader </a:t>
            </a:r>
            <a:r>
              <a:rPr lang="zh-CN" altLang="en-US" sz="2800" b="1" dirty="0" smtClean="0"/>
              <a:t>升级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36574"/>
            <a:ext cx="5191850" cy="2724530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726507" y="3835145"/>
            <a:ext cx="1442514" cy="2125959"/>
            <a:chOff x="2267744" y="3747765"/>
            <a:chExt cx="1442514" cy="212595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267744" y="3747765"/>
              <a:ext cx="1082474" cy="1217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627784" y="4656085"/>
              <a:ext cx="1082474" cy="1217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98" y="3205711"/>
            <a:ext cx="2848588" cy="2980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211603" y="4123297"/>
            <a:ext cx="16581" cy="1750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484313"/>
            <a:ext cx="8496300" cy="53292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zh-CN" altLang="en-US" dirty="0" smtClean="0"/>
              <a:t>双击</a:t>
            </a:r>
            <a:r>
              <a:rPr lang="en-US" dirty="0" smtClean="0"/>
              <a:t>“upgrader” </a:t>
            </a:r>
            <a:r>
              <a:rPr lang="zh-CN" altLang="en-US" dirty="0" smtClean="0"/>
              <a:t>图标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dirty="0" smtClean="0"/>
              <a:t>添加</a:t>
            </a:r>
            <a:r>
              <a:rPr lang="en-US" dirty="0" smtClean="0"/>
              <a:t> reader’s 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dirty="0" smtClean="0"/>
              <a:t>单击</a:t>
            </a:r>
            <a:r>
              <a:rPr lang="en-US" dirty="0" smtClean="0"/>
              <a:t>: </a:t>
            </a:r>
            <a:r>
              <a:rPr lang="zh-CN" altLang="en-US" dirty="0" smtClean="0"/>
              <a:t>安装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dirty="0" smtClean="0"/>
              <a:t>观察是否升级成功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 smtClean="0"/>
              <a:t>AfiAct</a:t>
            </a:r>
            <a:r>
              <a:rPr lang="en-US" sz="2800" b="1" dirty="0" smtClean="0"/>
              <a:t> II Reader </a:t>
            </a:r>
            <a:r>
              <a:rPr lang="zh-CN" altLang="en-US" sz="2800" b="1" dirty="0" smtClean="0"/>
              <a:t>升级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49" y="3038643"/>
            <a:ext cx="4424982" cy="375991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248984" y="3284188"/>
            <a:ext cx="1196089" cy="1512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12291" y="5089749"/>
            <a:ext cx="1196089" cy="1512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54" y="3038643"/>
            <a:ext cx="4541277" cy="37599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939364" y="4838048"/>
            <a:ext cx="1196089" cy="1512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65" y="2971184"/>
            <a:ext cx="7248525" cy="35464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7088934" y="5733256"/>
            <a:ext cx="1124748" cy="401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484313"/>
            <a:ext cx="8220149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AfiControl</a:t>
            </a:r>
            <a:r>
              <a:rPr lang="en-US" sz="2200" dirty="0"/>
              <a:t> </a:t>
            </a:r>
            <a:r>
              <a:rPr lang="zh-CN" altLang="en-US" sz="2200" dirty="0" smtClean="0"/>
              <a:t>无法开启</a:t>
            </a:r>
            <a:r>
              <a:rPr lang="en-US" sz="2200" dirty="0" smtClean="0"/>
              <a:t>: </a:t>
            </a:r>
            <a:r>
              <a:rPr lang="zh-CN" altLang="en-US" sz="2200" dirty="0" smtClean="0"/>
              <a:t>故障信息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</a:t>
            </a:r>
            <a:r>
              <a:rPr lang="en-US" sz="2200" dirty="0"/>
              <a:t> </a:t>
            </a:r>
            <a:r>
              <a:rPr lang="zh-CN" altLang="en-US" sz="2200" dirty="0" smtClean="0"/>
              <a:t>计算机获取的服务器是否正确，</a:t>
            </a:r>
            <a:r>
              <a:rPr lang="en-US" altLang="zh-CN" sz="2200" dirty="0" smtClean="0"/>
              <a:t>all in one</a:t>
            </a:r>
            <a:r>
              <a:rPr lang="zh-CN" altLang="en-US" sz="2200" dirty="0" smtClean="0"/>
              <a:t>为</a:t>
            </a:r>
            <a:r>
              <a:rPr lang="en-US" altLang="zh-CN" sz="2200" dirty="0" smtClean="0"/>
              <a:t>localhost</a:t>
            </a:r>
            <a:r>
              <a:rPr lang="zh-CN" altLang="en-US" sz="2200" dirty="0" smtClean="0"/>
              <a:t>，控制机为服务器的名称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41834" y="904831"/>
            <a:ext cx="8135938" cy="4333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9" y="2708920"/>
            <a:ext cx="4264438" cy="2318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863341" y="2708920"/>
            <a:ext cx="1245872" cy="627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96" y="3583191"/>
            <a:ext cx="3676650" cy="1047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32" y="5260953"/>
            <a:ext cx="3666667" cy="1000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7495305" y="3022771"/>
            <a:ext cx="945401" cy="740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95305" y="4365351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605" y="2622188"/>
            <a:ext cx="2826878" cy="28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客户未收取到短信或邮件的发情牛及产犊预警提醒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zh-CN" altLang="en-US" sz="2400" dirty="0" smtClean="0"/>
              <a:t>无英特网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重启</a:t>
            </a:r>
            <a:r>
              <a:rPr lang="en-US" sz="2400" dirty="0" smtClean="0"/>
              <a:t>farm server </a:t>
            </a:r>
            <a:r>
              <a:rPr lang="zh-CN" altLang="en-US" sz="2400" dirty="0" smtClean="0"/>
              <a:t>服务或者</a:t>
            </a:r>
            <a:r>
              <a:rPr lang="zh-CN" altLang="en-US" sz="2400" dirty="0"/>
              <a:t>重</a:t>
            </a:r>
            <a:r>
              <a:rPr lang="zh-CN" altLang="en-US" sz="2400" dirty="0" smtClean="0"/>
              <a:t>启</a:t>
            </a: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进程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手机版软件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3696216" cy="33246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745868" y="5611907"/>
            <a:ext cx="866901" cy="493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38676"/>
            <a:ext cx="3696216" cy="40312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860032" y="3893803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4525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设备通讯故障</a:t>
            </a: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检查设备连接可能出现故障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替换设备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如果替换后依然没有通讯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检查设备固件版本</a:t>
            </a:r>
            <a:r>
              <a:rPr lang="en-US" sz="2200" dirty="0" smtClean="0"/>
              <a:t>. </a:t>
            </a:r>
            <a:r>
              <a:rPr lang="zh-CN" altLang="en-US" sz="2200" dirty="0" smtClean="0"/>
              <a:t>更换设备后，设备的固件版本不会自动升级</a:t>
            </a:r>
            <a:r>
              <a:rPr lang="en-US" sz="2200" dirty="0" smtClean="0"/>
              <a:t>. </a:t>
            </a:r>
            <a:r>
              <a:rPr lang="zh-CN" altLang="en-US" sz="2200" dirty="0" smtClean="0"/>
              <a:t>所有设备在第一次连接时都需要手动升级固件版本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81075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硬件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313"/>
            <a:ext cx="543145" cy="4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184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奶厅不识别</a:t>
            </a:r>
            <a:r>
              <a:rPr lang="en-US" sz="2200" dirty="0" smtClean="0"/>
              <a:t>: </a:t>
            </a:r>
            <a:r>
              <a:rPr lang="zh-CN" altLang="en-US" sz="2200" dirty="0" smtClean="0"/>
              <a:t>设备图标具有红色感叹号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</a:t>
            </a:r>
            <a:r>
              <a:rPr lang="en-US" sz="2200" dirty="0" smtClean="0"/>
              <a:t> </a:t>
            </a:r>
            <a:r>
              <a:rPr lang="en-US" sz="2200" dirty="0" err="1"/>
              <a:t>AfiCom</a:t>
            </a:r>
            <a:r>
              <a:rPr lang="en-US" sz="2200" dirty="0"/>
              <a:t> USB4 </a:t>
            </a:r>
            <a:r>
              <a:rPr lang="zh-CN" altLang="en-US" sz="2200" dirty="0" smtClean="0"/>
              <a:t>电源灯是否亮起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断开</a:t>
            </a:r>
            <a:r>
              <a:rPr lang="en-US" sz="2200" dirty="0" smtClean="0"/>
              <a:t> </a:t>
            </a:r>
            <a:r>
              <a:rPr lang="en-US" sz="2200" dirty="0" err="1"/>
              <a:t>AfiCom</a:t>
            </a:r>
            <a:r>
              <a:rPr lang="en-US" sz="2200" dirty="0"/>
              <a:t> USB4 </a:t>
            </a:r>
            <a:r>
              <a:rPr lang="zh-CN" altLang="en-US" sz="2200" dirty="0" smtClean="0"/>
              <a:t>与电脑的连接并再次连接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重启计算机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更换</a:t>
            </a:r>
            <a:r>
              <a:rPr lang="en-US" sz="2200" dirty="0" err="1" smtClean="0"/>
              <a:t>AfiCom</a:t>
            </a:r>
            <a:r>
              <a:rPr lang="en-US" sz="2200" dirty="0" smtClean="0"/>
              <a:t> </a:t>
            </a:r>
            <a:r>
              <a:rPr lang="en-US" sz="2200" dirty="0"/>
              <a:t>USB4 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1052513"/>
            <a:ext cx="8137525" cy="431800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实时监控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6156176" cy="17322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267744" y="4583170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28" y="3610616"/>
            <a:ext cx="2823151" cy="4334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499992" y="3950944"/>
            <a:ext cx="1" cy="1568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3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5183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AfiCom</a:t>
            </a:r>
            <a:r>
              <a:rPr lang="en-US" sz="2200" dirty="0"/>
              <a:t> USB4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 </a:t>
            </a:r>
            <a:r>
              <a:rPr lang="zh-CN" altLang="en-US" sz="2200" dirty="0" smtClean="0"/>
              <a:t>电源灯应常亮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当设备未关机的情况下，设备端口的灯应常亮。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15988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硬件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5112568" cy="26268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8244" y="4351519"/>
            <a:ext cx="1080120" cy="1741777"/>
            <a:chOff x="6768244" y="4351519"/>
            <a:chExt cx="1080120" cy="174177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768244" y="4351519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768244" y="5373216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401870" y="4077072"/>
            <a:ext cx="1213208" cy="1872952"/>
            <a:chOff x="3401870" y="4077072"/>
            <a:chExt cx="1213208" cy="187295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534958" y="4077072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401870" y="5229944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69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7906072" cy="5184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LED </a:t>
            </a:r>
            <a:r>
              <a:rPr lang="zh-CN" altLang="en-US" sz="2400" dirty="0" smtClean="0"/>
              <a:t>灯熄灭或者闪烁，代表设备连接不正常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断开并重新连接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换一个新的端口</a:t>
            </a:r>
            <a:r>
              <a:rPr lang="en-US" sz="2400" dirty="0" smtClean="0"/>
              <a:t>(</a:t>
            </a:r>
            <a:r>
              <a:rPr lang="zh-CN" altLang="en-US" sz="2400" dirty="0" smtClean="0"/>
              <a:t>如果有多余的端口</a:t>
            </a:r>
            <a:r>
              <a:rPr lang="en-US" sz="2400" dirty="0" smtClean="0"/>
              <a:t>)(</a:t>
            </a:r>
            <a:r>
              <a:rPr lang="zh-CN" altLang="en-US" sz="2400" dirty="0" smtClean="0"/>
              <a:t>需要重新配置端口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更换通讯线路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更换</a:t>
            </a:r>
            <a:r>
              <a:rPr lang="en-US" sz="2400" dirty="0" smtClean="0"/>
              <a:t> </a:t>
            </a:r>
            <a:r>
              <a:rPr lang="en-US" sz="2400" dirty="0" err="1"/>
              <a:t>AfiCom</a:t>
            </a:r>
            <a:r>
              <a:rPr lang="en-US" sz="2400" dirty="0"/>
              <a:t> USB4 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63613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A</a:t>
            </a:r>
            <a:r>
              <a:rPr lang="en-US" altLang="zh-CN" sz="2800" b="1" dirty="0" smtClean="0"/>
              <a:t>ficomUSB4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301446" y="2281367"/>
            <a:ext cx="4168424" cy="1484784"/>
            <a:chOff x="2483768" y="2897315"/>
            <a:chExt cx="4168424" cy="14847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2897315"/>
              <a:ext cx="1864168" cy="14008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897315"/>
              <a:ext cx="1576929" cy="148478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419872" y="2426740"/>
            <a:ext cx="3915118" cy="891725"/>
            <a:chOff x="3609210" y="2897315"/>
            <a:chExt cx="3915118" cy="89172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444208" y="3068960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609210" y="2897315"/>
              <a:ext cx="108012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5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7906072" cy="5184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长时间处于白屏状态</a:t>
            </a:r>
            <a:r>
              <a:rPr lang="en-US" sz="2400" dirty="0" smtClean="0"/>
              <a:t>.</a:t>
            </a:r>
            <a:r>
              <a:rPr lang="zh-CN" altLang="en-US" sz="2400" dirty="0" smtClean="0"/>
              <a:t>，服务器端。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zh-CN" altLang="en-US" sz="2400" dirty="0" smtClean="0"/>
              <a:t>解决方案：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检查是否有</a:t>
            </a:r>
            <a:r>
              <a:rPr lang="en-US" altLang="zh-CN" sz="2400" dirty="0" smtClean="0"/>
              <a:t>SUSPECT</a:t>
            </a:r>
            <a:r>
              <a:rPr lang="zh-CN" altLang="en-US" sz="2400" dirty="0" smtClean="0"/>
              <a:t>数据库文件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检查是否有多个计划任务（注册表中）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检查</a:t>
            </a:r>
            <a:r>
              <a:rPr lang="en-US" altLang="zh-CN" sz="2400" dirty="0" err="1" smtClean="0"/>
              <a:t>FarmDB</a:t>
            </a:r>
            <a:r>
              <a:rPr lang="zh-CN" altLang="en-US" sz="2400" dirty="0" smtClean="0"/>
              <a:t>文件是否失控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检查</a:t>
            </a:r>
            <a:r>
              <a:rPr lang="en-US" altLang="zh-CN" sz="2400" dirty="0" err="1" smtClean="0"/>
              <a:t>Afimilk</a:t>
            </a:r>
            <a:r>
              <a:rPr lang="en-US" altLang="zh-CN" sz="2400" dirty="0" smtClean="0"/>
              <a:t> host manager</a:t>
            </a:r>
            <a:r>
              <a:rPr lang="zh-CN" altLang="en-US" sz="2400" dirty="0" smtClean="0"/>
              <a:t>是否启动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计算机是否改名</a:t>
            </a:r>
            <a:r>
              <a:rPr lang="en-US" sz="2400" dirty="0" smtClean="0"/>
              <a:t>.</a:t>
            </a:r>
            <a:r>
              <a:rPr lang="zh-CN" altLang="en-US" sz="2400" dirty="0" smtClean="0"/>
              <a:t>（控制面板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计算机管理）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63613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b="1" dirty="0" err="1" smtClean="0"/>
              <a:t>Afifarm</a:t>
            </a:r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无法启动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35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7906072" cy="5184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Afifarm</a:t>
            </a:r>
            <a:r>
              <a:rPr lang="zh-CN" altLang="en-US" sz="2400" dirty="0" smtClean="0"/>
              <a:t>长时间处于白屏状态</a:t>
            </a:r>
            <a:r>
              <a:rPr lang="en-US" sz="2400" dirty="0" smtClean="0"/>
              <a:t>.</a:t>
            </a:r>
            <a:r>
              <a:rPr lang="zh-CN" altLang="en-US" sz="2400" dirty="0" smtClean="0"/>
              <a:t>，控制机或客户端。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zh-CN" altLang="en-US" sz="2400" dirty="0" smtClean="0"/>
              <a:t>解决方案：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/>
              <a:t>检查</a:t>
            </a:r>
            <a:r>
              <a:rPr lang="en-US" altLang="zh-CN" sz="2400" dirty="0" err="1"/>
              <a:t>Afimilk</a:t>
            </a:r>
            <a:r>
              <a:rPr lang="en-US" altLang="zh-CN" sz="2400" dirty="0"/>
              <a:t> host manager</a:t>
            </a:r>
            <a:r>
              <a:rPr lang="zh-CN" altLang="en-US" sz="2400" dirty="0"/>
              <a:t>是否</a:t>
            </a:r>
            <a:r>
              <a:rPr lang="zh-CN" altLang="en-US" sz="2400" dirty="0" smtClean="0"/>
              <a:t>启动；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检查是否有多个计划任务（注册表中）；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检查与服务器局域网络</a:t>
            </a:r>
            <a:r>
              <a:rPr lang="en-US" sz="2400" dirty="0" smtClean="0"/>
              <a:t>.</a:t>
            </a:r>
            <a:r>
              <a:rPr lang="zh-CN" altLang="en-US" sz="2400" dirty="0" smtClean="0"/>
              <a:t>；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检查与服务器之间的共享；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400" dirty="0" smtClean="0"/>
              <a:t>计算机是否改名</a:t>
            </a:r>
            <a:r>
              <a:rPr lang="en-US" sz="2400" dirty="0" smtClean="0"/>
              <a:t>.</a:t>
            </a:r>
            <a:r>
              <a:rPr lang="zh-CN" altLang="en-US" sz="2400" dirty="0" smtClean="0"/>
              <a:t>（控制面板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计算机管理）；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63613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b="1" dirty="0" err="1" smtClean="0"/>
              <a:t>Afifarm</a:t>
            </a:r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无法启动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51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3220" y="3140968"/>
            <a:ext cx="7906072" cy="51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zh-CN" altLang="en-US" sz="2400" dirty="0" smtClean="0"/>
              <a:t>解决方案：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Hotfix 0206 - Fix Number of Licenses has been Exhausted error message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63613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授权耗尽</a:t>
            </a:r>
            <a:endParaRPr lang="en-US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40" y="1844824"/>
            <a:ext cx="5363691" cy="206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3220" y="3140968"/>
            <a:ext cx="7906072" cy="51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zh-CN" altLang="en-US" sz="2400" dirty="0" smtClean="0"/>
              <a:t>解决方案：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Hotfix 0216 - Fixing Damaged </a:t>
            </a:r>
            <a:r>
              <a:rPr lang="en-US" sz="2400" dirty="0" err="1"/>
              <a:t>Afifarm</a:t>
            </a:r>
            <a:r>
              <a:rPr lang="en-US" sz="2400" dirty="0"/>
              <a:t> Upgrade process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63613"/>
            <a:ext cx="8137525" cy="4318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文件夹选项丢失</a:t>
            </a:r>
            <a:endParaRPr lang="en-US" sz="2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179513"/>
            <a:ext cx="2076190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CA9EB2-F607-4133-973A-0B50260F6DD2}"/>
              </a:ext>
            </a:extLst>
          </p:cNvPr>
          <p:cNvSpPr/>
          <p:nvPr/>
        </p:nvSpPr>
        <p:spPr>
          <a:xfrm>
            <a:off x="0" y="0"/>
            <a:ext cx="9144000" cy="4493567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4">
            <a:extLst>
              <a:ext uri="{FF2B5EF4-FFF2-40B4-BE49-F238E27FC236}">
                <a16:creationId xmlns:a16="http://schemas.microsoft.com/office/drawing/2014/main" id="{8E5AF4EB-8619-4554-BA50-E9DB8B706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417" y="3753971"/>
            <a:ext cx="2648738" cy="912763"/>
            <a:chOff x="-69" y="1292"/>
            <a:chExt cx="3372" cy="1162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E31F078E-28AA-44EE-9ECD-B6980638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1397"/>
              <a:ext cx="77" cy="140"/>
            </a:xfrm>
            <a:custGeom>
              <a:avLst/>
              <a:gdLst>
                <a:gd name="T0" fmla="*/ 9 w 51"/>
                <a:gd name="T1" fmla="*/ 53 h 93"/>
                <a:gd name="T2" fmla="*/ 19 w 51"/>
                <a:gd name="T3" fmla="*/ 76 h 93"/>
                <a:gd name="T4" fmla="*/ 20 w 51"/>
                <a:gd name="T5" fmla="*/ 79 h 93"/>
                <a:gd name="T6" fmla="*/ 23 w 51"/>
                <a:gd name="T7" fmla="*/ 91 h 93"/>
                <a:gd name="T8" fmla="*/ 32 w 51"/>
                <a:gd name="T9" fmla="*/ 83 h 93"/>
                <a:gd name="T10" fmla="*/ 50 w 51"/>
                <a:gd name="T11" fmla="*/ 29 h 93"/>
                <a:gd name="T12" fmla="*/ 42 w 51"/>
                <a:gd name="T13" fmla="*/ 8 h 93"/>
                <a:gd name="T14" fmla="*/ 24 w 51"/>
                <a:gd name="T15" fmla="*/ 0 h 93"/>
                <a:gd name="T16" fmla="*/ 0 w 51"/>
                <a:gd name="T17" fmla="*/ 27 h 93"/>
                <a:gd name="T18" fmla="*/ 8 w 51"/>
                <a:gd name="T19" fmla="*/ 52 h 93"/>
                <a:gd name="T20" fmla="*/ 9 w 51"/>
                <a:gd name="T21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9" y="53"/>
                  </a:moveTo>
                  <a:cubicBezTo>
                    <a:pt x="14" y="62"/>
                    <a:pt x="17" y="66"/>
                    <a:pt x="19" y="76"/>
                  </a:cubicBezTo>
                  <a:cubicBezTo>
                    <a:pt x="19" y="77"/>
                    <a:pt x="19" y="78"/>
                    <a:pt x="20" y="79"/>
                  </a:cubicBezTo>
                  <a:cubicBezTo>
                    <a:pt x="20" y="83"/>
                    <a:pt x="20" y="90"/>
                    <a:pt x="23" y="91"/>
                  </a:cubicBezTo>
                  <a:cubicBezTo>
                    <a:pt x="26" y="93"/>
                    <a:pt x="29" y="87"/>
                    <a:pt x="32" y="83"/>
                  </a:cubicBezTo>
                  <a:cubicBezTo>
                    <a:pt x="37" y="76"/>
                    <a:pt x="51" y="42"/>
                    <a:pt x="50" y="29"/>
                  </a:cubicBezTo>
                  <a:cubicBezTo>
                    <a:pt x="50" y="21"/>
                    <a:pt x="48" y="13"/>
                    <a:pt x="42" y="8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2" y="1"/>
                    <a:pt x="1" y="12"/>
                    <a:pt x="0" y="27"/>
                  </a:cubicBezTo>
                  <a:cubicBezTo>
                    <a:pt x="0" y="37"/>
                    <a:pt x="3" y="43"/>
                    <a:pt x="8" y="52"/>
                  </a:cubicBezTo>
                  <a:cubicBezTo>
                    <a:pt x="9" y="52"/>
                    <a:pt x="9" y="52"/>
                    <a:pt x="9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960AA55A-3637-425B-83F1-8D3C5BE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486"/>
              <a:ext cx="78" cy="65"/>
            </a:xfrm>
            <a:custGeom>
              <a:avLst/>
              <a:gdLst>
                <a:gd name="T0" fmla="*/ 52 w 52"/>
                <a:gd name="T1" fmla="*/ 20 h 43"/>
                <a:gd name="T2" fmla="*/ 28 w 52"/>
                <a:gd name="T3" fmla="*/ 1 h 43"/>
                <a:gd name="T4" fmla="*/ 9 w 52"/>
                <a:gd name="T5" fmla="*/ 26 h 43"/>
                <a:gd name="T6" fmla="*/ 52 w 52"/>
                <a:gd name="T7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3">
                  <a:moveTo>
                    <a:pt x="52" y="20"/>
                  </a:moveTo>
                  <a:cubicBezTo>
                    <a:pt x="52" y="8"/>
                    <a:pt x="40" y="0"/>
                    <a:pt x="28" y="1"/>
                  </a:cubicBezTo>
                  <a:cubicBezTo>
                    <a:pt x="13" y="2"/>
                    <a:pt x="0" y="15"/>
                    <a:pt x="9" y="26"/>
                  </a:cubicBezTo>
                  <a:cubicBezTo>
                    <a:pt x="23" y="43"/>
                    <a:pt x="50" y="37"/>
                    <a:pt x="5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3BD45FFC-B638-4F34-A1C8-1B4BEF8F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509"/>
              <a:ext cx="190" cy="153"/>
            </a:xfrm>
            <a:custGeom>
              <a:avLst/>
              <a:gdLst>
                <a:gd name="T0" fmla="*/ 40 w 126"/>
                <a:gd name="T1" fmla="*/ 74 h 102"/>
                <a:gd name="T2" fmla="*/ 102 w 126"/>
                <a:gd name="T3" fmla="*/ 90 h 102"/>
                <a:gd name="T4" fmla="*/ 116 w 126"/>
                <a:gd name="T5" fmla="*/ 68 h 102"/>
                <a:gd name="T6" fmla="*/ 79 w 126"/>
                <a:gd name="T7" fmla="*/ 12 h 102"/>
                <a:gd name="T8" fmla="*/ 45 w 126"/>
                <a:gd name="T9" fmla="*/ 0 h 102"/>
                <a:gd name="T10" fmla="*/ 11 w 126"/>
                <a:gd name="T11" fmla="*/ 18 h 102"/>
                <a:gd name="T12" fmla="*/ 40 w 126"/>
                <a:gd name="T13" fmla="*/ 7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2">
                  <a:moveTo>
                    <a:pt x="40" y="74"/>
                  </a:moveTo>
                  <a:cubicBezTo>
                    <a:pt x="55" y="80"/>
                    <a:pt x="75" y="71"/>
                    <a:pt x="102" y="90"/>
                  </a:cubicBezTo>
                  <a:cubicBezTo>
                    <a:pt x="121" y="102"/>
                    <a:pt x="126" y="93"/>
                    <a:pt x="116" y="68"/>
                  </a:cubicBezTo>
                  <a:cubicBezTo>
                    <a:pt x="106" y="46"/>
                    <a:pt x="94" y="25"/>
                    <a:pt x="79" y="12"/>
                  </a:cubicBezTo>
                  <a:cubicBezTo>
                    <a:pt x="69" y="5"/>
                    <a:pt x="56" y="0"/>
                    <a:pt x="45" y="0"/>
                  </a:cubicBezTo>
                  <a:cubicBezTo>
                    <a:pt x="31" y="0"/>
                    <a:pt x="18" y="6"/>
                    <a:pt x="11" y="18"/>
                  </a:cubicBezTo>
                  <a:cubicBezTo>
                    <a:pt x="0" y="39"/>
                    <a:pt x="12" y="64"/>
                    <a:pt x="4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BE83E920-CC4D-4A68-8A36-F9C2B8F5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92"/>
              <a:ext cx="126" cy="188"/>
            </a:xfrm>
            <a:custGeom>
              <a:avLst/>
              <a:gdLst>
                <a:gd name="T0" fmla="*/ 63 w 84"/>
                <a:gd name="T1" fmla="*/ 108 h 125"/>
                <a:gd name="T2" fmla="*/ 83 w 84"/>
                <a:gd name="T3" fmla="*/ 95 h 125"/>
                <a:gd name="T4" fmla="*/ 75 w 84"/>
                <a:gd name="T5" fmla="*/ 35 h 125"/>
                <a:gd name="T6" fmla="*/ 17 w 84"/>
                <a:gd name="T7" fmla="*/ 13 h 125"/>
                <a:gd name="T8" fmla="*/ 18 w 84"/>
                <a:gd name="T9" fmla="*/ 71 h 125"/>
                <a:gd name="T10" fmla="*/ 63 w 84"/>
                <a:gd name="T11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25">
                  <a:moveTo>
                    <a:pt x="63" y="108"/>
                  </a:moveTo>
                  <a:cubicBezTo>
                    <a:pt x="74" y="125"/>
                    <a:pt x="82" y="120"/>
                    <a:pt x="83" y="95"/>
                  </a:cubicBezTo>
                  <a:cubicBezTo>
                    <a:pt x="84" y="74"/>
                    <a:pt x="82" y="51"/>
                    <a:pt x="75" y="35"/>
                  </a:cubicBezTo>
                  <a:cubicBezTo>
                    <a:pt x="63" y="13"/>
                    <a:pt x="37" y="0"/>
                    <a:pt x="17" y="13"/>
                  </a:cubicBezTo>
                  <a:cubicBezTo>
                    <a:pt x="0" y="26"/>
                    <a:pt x="0" y="51"/>
                    <a:pt x="18" y="71"/>
                  </a:cubicBezTo>
                  <a:cubicBezTo>
                    <a:pt x="28" y="81"/>
                    <a:pt x="49" y="82"/>
                    <a:pt x="6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72BF4353-A66E-4B22-88A9-A9124B1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1658"/>
              <a:ext cx="89" cy="146"/>
            </a:xfrm>
            <a:custGeom>
              <a:avLst/>
              <a:gdLst>
                <a:gd name="T0" fmla="*/ 33 w 59"/>
                <a:gd name="T1" fmla="*/ 82 h 97"/>
                <a:gd name="T2" fmla="*/ 50 w 59"/>
                <a:gd name="T3" fmla="*/ 77 h 97"/>
                <a:gd name="T4" fmla="*/ 57 w 59"/>
                <a:gd name="T5" fmla="*/ 33 h 97"/>
                <a:gd name="T6" fmla="*/ 20 w 59"/>
                <a:gd name="T7" fmla="*/ 5 h 97"/>
                <a:gd name="T8" fmla="*/ 9 w 59"/>
                <a:gd name="T9" fmla="*/ 46 h 97"/>
                <a:gd name="T10" fmla="*/ 33 w 59"/>
                <a:gd name="T11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97">
                  <a:moveTo>
                    <a:pt x="33" y="82"/>
                  </a:moveTo>
                  <a:cubicBezTo>
                    <a:pt x="37" y="97"/>
                    <a:pt x="44" y="95"/>
                    <a:pt x="50" y="77"/>
                  </a:cubicBezTo>
                  <a:cubicBezTo>
                    <a:pt x="55" y="62"/>
                    <a:pt x="59" y="46"/>
                    <a:pt x="57" y="33"/>
                  </a:cubicBezTo>
                  <a:cubicBezTo>
                    <a:pt x="53" y="15"/>
                    <a:pt x="37" y="0"/>
                    <a:pt x="20" y="5"/>
                  </a:cubicBezTo>
                  <a:cubicBezTo>
                    <a:pt x="5" y="11"/>
                    <a:pt x="0" y="29"/>
                    <a:pt x="9" y="46"/>
                  </a:cubicBezTo>
                  <a:cubicBezTo>
                    <a:pt x="14" y="56"/>
                    <a:pt x="28" y="61"/>
                    <a:pt x="3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E31E7E57-B1FB-416A-8392-9FE113C3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474"/>
              <a:ext cx="48" cy="41"/>
            </a:xfrm>
            <a:custGeom>
              <a:avLst/>
              <a:gdLst>
                <a:gd name="T0" fmla="*/ 7 w 32"/>
                <a:gd name="T1" fmla="*/ 20 h 27"/>
                <a:gd name="T2" fmla="*/ 31 w 32"/>
                <a:gd name="T3" fmla="*/ 10 h 27"/>
                <a:gd name="T4" fmla="*/ 14 w 32"/>
                <a:gd name="T5" fmla="*/ 2 h 27"/>
                <a:gd name="T6" fmla="*/ 7 w 32"/>
                <a:gd name="T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7">
                  <a:moveTo>
                    <a:pt x="7" y="20"/>
                  </a:moveTo>
                  <a:cubicBezTo>
                    <a:pt x="17" y="27"/>
                    <a:pt x="32" y="20"/>
                    <a:pt x="31" y="10"/>
                  </a:cubicBezTo>
                  <a:cubicBezTo>
                    <a:pt x="29" y="3"/>
                    <a:pt x="21" y="0"/>
                    <a:pt x="14" y="2"/>
                  </a:cubicBezTo>
                  <a:cubicBezTo>
                    <a:pt x="6" y="5"/>
                    <a:pt x="0" y="14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BC3027EA-E3BC-439D-BF07-9F9B64F6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" y="1513"/>
              <a:ext cx="3372" cy="941"/>
            </a:xfrm>
            <a:custGeom>
              <a:avLst/>
              <a:gdLst>
                <a:gd name="T0" fmla="*/ 2167 w 2242"/>
                <a:gd name="T1" fmla="*/ 356 h 624"/>
                <a:gd name="T2" fmla="*/ 2113 w 2242"/>
                <a:gd name="T3" fmla="*/ 312 h 624"/>
                <a:gd name="T4" fmla="*/ 2055 w 2242"/>
                <a:gd name="T5" fmla="*/ 322 h 624"/>
                <a:gd name="T6" fmla="*/ 1942 w 2242"/>
                <a:gd name="T7" fmla="*/ 290 h 624"/>
                <a:gd name="T8" fmla="*/ 1795 w 2242"/>
                <a:gd name="T9" fmla="*/ 327 h 624"/>
                <a:gd name="T10" fmla="*/ 1736 w 2242"/>
                <a:gd name="T11" fmla="*/ 219 h 624"/>
                <a:gd name="T12" fmla="*/ 1602 w 2242"/>
                <a:gd name="T13" fmla="*/ 214 h 624"/>
                <a:gd name="T14" fmla="*/ 1620 w 2242"/>
                <a:gd name="T15" fmla="*/ 76 h 624"/>
                <a:gd name="T16" fmla="*/ 1506 w 2242"/>
                <a:gd name="T17" fmla="*/ 92 h 624"/>
                <a:gd name="T18" fmla="*/ 1459 w 2242"/>
                <a:gd name="T19" fmla="*/ 144 h 624"/>
                <a:gd name="T20" fmla="*/ 1360 w 2242"/>
                <a:gd name="T21" fmla="*/ 177 h 624"/>
                <a:gd name="T22" fmla="*/ 1259 w 2242"/>
                <a:gd name="T23" fmla="*/ 188 h 624"/>
                <a:gd name="T24" fmla="*/ 1166 w 2242"/>
                <a:gd name="T25" fmla="*/ 165 h 624"/>
                <a:gd name="T26" fmla="*/ 1105 w 2242"/>
                <a:gd name="T27" fmla="*/ 266 h 624"/>
                <a:gd name="T28" fmla="*/ 1035 w 2242"/>
                <a:gd name="T29" fmla="*/ 148 h 624"/>
                <a:gd name="T30" fmla="*/ 961 w 2242"/>
                <a:gd name="T31" fmla="*/ 93 h 624"/>
                <a:gd name="T32" fmla="*/ 895 w 2242"/>
                <a:gd name="T33" fmla="*/ 61 h 624"/>
                <a:gd name="T34" fmla="*/ 965 w 2242"/>
                <a:gd name="T35" fmla="*/ 188 h 624"/>
                <a:gd name="T36" fmla="*/ 872 w 2242"/>
                <a:gd name="T37" fmla="*/ 171 h 624"/>
                <a:gd name="T38" fmla="*/ 788 w 2242"/>
                <a:gd name="T39" fmla="*/ 95 h 624"/>
                <a:gd name="T40" fmla="*/ 654 w 2242"/>
                <a:gd name="T41" fmla="*/ 23 h 624"/>
                <a:gd name="T42" fmla="*/ 651 w 2242"/>
                <a:gd name="T43" fmla="*/ 85 h 624"/>
                <a:gd name="T44" fmla="*/ 660 w 2242"/>
                <a:gd name="T45" fmla="*/ 136 h 624"/>
                <a:gd name="T46" fmla="*/ 622 w 2242"/>
                <a:gd name="T47" fmla="*/ 98 h 624"/>
                <a:gd name="T48" fmla="*/ 580 w 2242"/>
                <a:gd name="T49" fmla="*/ 119 h 624"/>
                <a:gd name="T50" fmla="*/ 615 w 2242"/>
                <a:gd name="T51" fmla="*/ 166 h 624"/>
                <a:gd name="T52" fmla="*/ 553 w 2242"/>
                <a:gd name="T53" fmla="*/ 186 h 624"/>
                <a:gd name="T54" fmla="*/ 471 w 2242"/>
                <a:gd name="T55" fmla="*/ 233 h 624"/>
                <a:gd name="T56" fmla="*/ 367 w 2242"/>
                <a:gd name="T57" fmla="*/ 316 h 624"/>
                <a:gd name="T58" fmla="*/ 204 w 2242"/>
                <a:gd name="T59" fmla="*/ 355 h 624"/>
                <a:gd name="T60" fmla="*/ 99 w 2242"/>
                <a:gd name="T61" fmla="*/ 256 h 624"/>
                <a:gd name="T62" fmla="*/ 147 w 2242"/>
                <a:gd name="T63" fmla="*/ 370 h 624"/>
                <a:gd name="T64" fmla="*/ 77 w 2242"/>
                <a:gd name="T65" fmla="*/ 374 h 624"/>
                <a:gd name="T66" fmla="*/ 0 w 2242"/>
                <a:gd name="T67" fmla="*/ 598 h 624"/>
                <a:gd name="T68" fmla="*/ 2068 w 2242"/>
                <a:gd name="T69" fmla="*/ 596 h 624"/>
                <a:gd name="T70" fmla="*/ 2242 w 2242"/>
                <a:gd name="T71" fmla="*/ 600 h 624"/>
                <a:gd name="T72" fmla="*/ 2225 w 2242"/>
                <a:gd name="T73" fmla="*/ 45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2" h="624">
                  <a:moveTo>
                    <a:pt x="2225" y="457"/>
                  </a:moveTo>
                  <a:cubicBezTo>
                    <a:pt x="2225" y="457"/>
                    <a:pt x="2207" y="403"/>
                    <a:pt x="2167" y="356"/>
                  </a:cubicBezTo>
                  <a:cubicBezTo>
                    <a:pt x="2167" y="356"/>
                    <a:pt x="2149" y="334"/>
                    <a:pt x="2137" y="326"/>
                  </a:cubicBezTo>
                  <a:cubicBezTo>
                    <a:pt x="2128" y="319"/>
                    <a:pt x="2113" y="312"/>
                    <a:pt x="2113" y="312"/>
                  </a:cubicBezTo>
                  <a:cubicBezTo>
                    <a:pt x="2108" y="312"/>
                    <a:pt x="2102" y="312"/>
                    <a:pt x="2097" y="312"/>
                  </a:cubicBezTo>
                  <a:cubicBezTo>
                    <a:pt x="2082" y="312"/>
                    <a:pt x="2069" y="317"/>
                    <a:pt x="2055" y="322"/>
                  </a:cubicBezTo>
                  <a:cubicBezTo>
                    <a:pt x="2041" y="326"/>
                    <a:pt x="2027" y="330"/>
                    <a:pt x="2013" y="329"/>
                  </a:cubicBezTo>
                  <a:cubicBezTo>
                    <a:pt x="1980" y="325"/>
                    <a:pt x="1970" y="290"/>
                    <a:pt x="1942" y="290"/>
                  </a:cubicBezTo>
                  <a:cubicBezTo>
                    <a:pt x="1908" y="292"/>
                    <a:pt x="1909" y="310"/>
                    <a:pt x="1886" y="321"/>
                  </a:cubicBezTo>
                  <a:cubicBezTo>
                    <a:pt x="1860" y="334"/>
                    <a:pt x="1822" y="329"/>
                    <a:pt x="1795" y="327"/>
                  </a:cubicBezTo>
                  <a:cubicBezTo>
                    <a:pt x="1780" y="326"/>
                    <a:pt x="1769" y="321"/>
                    <a:pt x="1762" y="313"/>
                  </a:cubicBezTo>
                  <a:cubicBezTo>
                    <a:pt x="1743" y="291"/>
                    <a:pt x="1764" y="248"/>
                    <a:pt x="1736" y="219"/>
                  </a:cubicBezTo>
                  <a:cubicBezTo>
                    <a:pt x="1712" y="196"/>
                    <a:pt x="1688" y="212"/>
                    <a:pt x="1667" y="221"/>
                  </a:cubicBezTo>
                  <a:cubicBezTo>
                    <a:pt x="1647" y="229"/>
                    <a:pt x="1614" y="239"/>
                    <a:pt x="1602" y="214"/>
                  </a:cubicBezTo>
                  <a:cubicBezTo>
                    <a:pt x="1594" y="195"/>
                    <a:pt x="1622" y="163"/>
                    <a:pt x="1630" y="144"/>
                  </a:cubicBezTo>
                  <a:cubicBezTo>
                    <a:pt x="1640" y="120"/>
                    <a:pt x="1642" y="92"/>
                    <a:pt x="1620" y="76"/>
                  </a:cubicBezTo>
                  <a:cubicBezTo>
                    <a:pt x="1595" y="59"/>
                    <a:pt x="1574" y="70"/>
                    <a:pt x="1555" y="89"/>
                  </a:cubicBezTo>
                  <a:cubicBezTo>
                    <a:pt x="1541" y="104"/>
                    <a:pt x="1520" y="108"/>
                    <a:pt x="1506" y="92"/>
                  </a:cubicBezTo>
                  <a:cubicBezTo>
                    <a:pt x="1492" y="77"/>
                    <a:pt x="1467" y="82"/>
                    <a:pt x="1457" y="100"/>
                  </a:cubicBezTo>
                  <a:cubicBezTo>
                    <a:pt x="1452" y="109"/>
                    <a:pt x="1456" y="130"/>
                    <a:pt x="1459" y="144"/>
                  </a:cubicBezTo>
                  <a:cubicBezTo>
                    <a:pt x="1463" y="172"/>
                    <a:pt x="1470" y="222"/>
                    <a:pt x="1428" y="217"/>
                  </a:cubicBezTo>
                  <a:cubicBezTo>
                    <a:pt x="1404" y="215"/>
                    <a:pt x="1380" y="185"/>
                    <a:pt x="1360" y="177"/>
                  </a:cubicBezTo>
                  <a:cubicBezTo>
                    <a:pt x="1339" y="169"/>
                    <a:pt x="1310" y="164"/>
                    <a:pt x="1288" y="164"/>
                  </a:cubicBezTo>
                  <a:cubicBezTo>
                    <a:pt x="1263" y="165"/>
                    <a:pt x="1250" y="159"/>
                    <a:pt x="1259" y="188"/>
                  </a:cubicBezTo>
                  <a:cubicBezTo>
                    <a:pt x="1267" y="216"/>
                    <a:pt x="1247" y="233"/>
                    <a:pt x="1222" y="216"/>
                  </a:cubicBezTo>
                  <a:cubicBezTo>
                    <a:pt x="1205" y="203"/>
                    <a:pt x="1191" y="160"/>
                    <a:pt x="1166" y="165"/>
                  </a:cubicBezTo>
                  <a:cubicBezTo>
                    <a:pt x="1129" y="173"/>
                    <a:pt x="1152" y="214"/>
                    <a:pt x="1152" y="235"/>
                  </a:cubicBezTo>
                  <a:cubicBezTo>
                    <a:pt x="1152" y="261"/>
                    <a:pt x="1128" y="269"/>
                    <a:pt x="1105" y="266"/>
                  </a:cubicBezTo>
                  <a:cubicBezTo>
                    <a:pt x="1077" y="262"/>
                    <a:pt x="1058" y="237"/>
                    <a:pt x="1050" y="213"/>
                  </a:cubicBezTo>
                  <a:cubicBezTo>
                    <a:pt x="1043" y="192"/>
                    <a:pt x="1047" y="167"/>
                    <a:pt x="1035" y="148"/>
                  </a:cubicBezTo>
                  <a:cubicBezTo>
                    <a:pt x="1025" y="131"/>
                    <a:pt x="1013" y="134"/>
                    <a:pt x="997" y="130"/>
                  </a:cubicBezTo>
                  <a:cubicBezTo>
                    <a:pt x="976" y="125"/>
                    <a:pt x="972" y="109"/>
                    <a:pt x="961" y="93"/>
                  </a:cubicBezTo>
                  <a:cubicBezTo>
                    <a:pt x="951" y="79"/>
                    <a:pt x="941" y="61"/>
                    <a:pt x="926" y="53"/>
                  </a:cubicBezTo>
                  <a:cubicBezTo>
                    <a:pt x="917" y="49"/>
                    <a:pt x="897" y="46"/>
                    <a:pt x="895" y="61"/>
                  </a:cubicBezTo>
                  <a:cubicBezTo>
                    <a:pt x="894" y="75"/>
                    <a:pt x="924" y="107"/>
                    <a:pt x="934" y="121"/>
                  </a:cubicBezTo>
                  <a:cubicBezTo>
                    <a:pt x="948" y="142"/>
                    <a:pt x="964" y="166"/>
                    <a:pt x="965" y="188"/>
                  </a:cubicBezTo>
                  <a:cubicBezTo>
                    <a:pt x="966" y="215"/>
                    <a:pt x="932" y="237"/>
                    <a:pt x="899" y="208"/>
                  </a:cubicBezTo>
                  <a:cubicBezTo>
                    <a:pt x="887" y="197"/>
                    <a:pt x="883" y="182"/>
                    <a:pt x="872" y="171"/>
                  </a:cubicBezTo>
                  <a:cubicBezTo>
                    <a:pt x="862" y="162"/>
                    <a:pt x="853" y="163"/>
                    <a:pt x="842" y="160"/>
                  </a:cubicBezTo>
                  <a:cubicBezTo>
                    <a:pt x="808" y="150"/>
                    <a:pt x="797" y="119"/>
                    <a:pt x="788" y="95"/>
                  </a:cubicBezTo>
                  <a:cubicBezTo>
                    <a:pt x="779" y="69"/>
                    <a:pt x="767" y="44"/>
                    <a:pt x="738" y="25"/>
                  </a:cubicBezTo>
                  <a:cubicBezTo>
                    <a:pt x="719" y="13"/>
                    <a:pt x="677" y="0"/>
                    <a:pt x="654" y="23"/>
                  </a:cubicBezTo>
                  <a:cubicBezTo>
                    <a:pt x="648" y="30"/>
                    <a:pt x="642" y="38"/>
                    <a:pt x="642" y="54"/>
                  </a:cubicBezTo>
                  <a:cubicBezTo>
                    <a:pt x="641" y="65"/>
                    <a:pt x="644" y="73"/>
                    <a:pt x="651" y="85"/>
                  </a:cubicBezTo>
                  <a:cubicBezTo>
                    <a:pt x="661" y="102"/>
                    <a:pt x="670" y="102"/>
                    <a:pt x="677" y="120"/>
                  </a:cubicBezTo>
                  <a:cubicBezTo>
                    <a:pt x="679" y="127"/>
                    <a:pt x="669" y="137"/>
                    <a:pt x="660" y="136"/>
                  </a:cubicBezTo>
                  <a:cubicBezTo>
                    <a:pt x="651" y="135"/>
                    <a:pt x="643" y="124"/>
                    <a:pt x="639" y="117"/>
                  </a:cubicBezTo>
                  <a:cubicBezTo>
                    <a:pt x="634" y="109"/>
                    <a:pt x="630" y="102"/>
                    <a:pt x="622" y="98"/>
                  </a:cubicBezTo>
                  <a:cubicBezTo>
                    <a:pt x="613" y="93"/>
                    <a:pt x="602" y="91"/>
                    <a:pt x="593" y="95"/>
                  </a:cubicBezTo>
                  <a:cubicBezTo>
                    <a:pt x="584" y="100"/>
                    <a:pt x="580" y="109"/>
                    <a:pt x="580" y="119"/>
                  </a:cubicBezTo>
                  <a:cubicBezTo>
                    <a:pt x="581" y="130"/>
                    <a:pt x="588" y="137"/>
                    <a:pt x="596" y="144"/>
                  </a:cubicBezTo>
                  <a:cubicBezTo>
                    <a:pt x="604" y="151"/>
                    <a:pt x="612" y="155"/>
                    <a:pt x="615" y="166"/>
                  </a:cubicBezTo>
                  <a:cubicBezTo>
                    <a:pt x="617" y="178"/>
                    <a:pt x="608" y="182"/>
                    <a:pt x="597" y="182"/>
                  </a:cubicBezTo>
                  <a:cubicBezTo>
                    <a:pt x="582" y="182"/>
                    <a:pt x="566" y="175"/>
                    <a:pt x="553" y="186"/>
                  </a:cubicBezTo>
                  <a:cubicBezTo>
                    <a:pt x="540" y="198"/>
                    <a:pt x="545" y="221"/>
                    <a:pt x="534" y="234"/>
                  </a:cubicBezTo>
                  <a:cubicBezTo>
                    <a:pt x="515" y="258"/>
                    <a:pt x="494" y="221"/>
                    <a:pt x="471" y="233"/>
                  </a:cubicBezTo>
                  <a:cubicBezTo>
                    <a:pt x="449" y="245"/>
                    <a:pt x="455" y="300"/>
                    <a:pt x="434" y="314"/>
                  </a:cubicBezTo>
                  <a:cubicBezTo>
                    <a:pt x="414" y="329"/>
                    <a:pt x="388" y="323"/>
                    <a:pt x="367" y="316"/>
                  </a:cubicBezTo>
                  <a:cubicBezTo>
                    <a:pt x="332" y="306"/>
                    <a:pt x="297" y="311"/>
                    <a:pt x="278" y="341"/>
                  </a:cubicBezTo>
                  <a:cubicBezTo>
                    <a:pt x="264" y="364"/>
                    <a:pt x="228" y="364"/>
                    <a:pt x="204" y="355"/>
                  </a:cubicBezTo>
                  <a:cubicBezTo>
                    <a:pt x="181" y="346"/>
                    <a:pt x="172" y="324"/>
                    <a:pt x="165" y="302"/>
                  </a:cubicBezTo>
                  <a:cubicBezTo>
                    <a:pt x="157" y="277"/>
                    <a:pt x="130" y="243"/>
                    <a:pt x="99" y="256"/>
                  </a:cubicBezTo>
                  <a:cubicBezTo>
                    <a:pt x="63" y="272"/>
                    <a:pt x="90" y="316"/>
                    <a:pt x="112" y="330"/>
                  </a:cubicBezTo>
                  <a:cubicBezTo>
                    <a:pt x="126" y="339"/>
                    <a:pt x="147" y="351"/>
                    <a:pt x="147" y="370"/>
                  </a:cubicBezTo>
                  <a:cubicBezTo>
                    <a:pt x="146" y="384"/>
                    <a:pt x="132" y="421"/>
                    <a:pt x="116" y="418"/>
                  </a:cubicBezTo>
                  <a:cubicBezTo>
                    <a:pt x="96" y="414"/>
                    <a:pt x="103" y="372"/>
                    <a:pt x="77" y="374"/>
                  </a:cubicBezTo>
                  <a:cubicBezTo>
                    <a:pt x="57" y="376"/>
                    <a:pt x="51" y="393"/>
                    <a:pt x="49" y="410"/>
                  </a:cubicBezTo>
                  <a:cubicBezTo>
                    <a:pt x="46" y="434"/>
                    <a:pt x="14" y="578"/>
                    <a:pt x="0" y="598"/>
                  </a:cubicBezTo>
                  <a:cubicBezTo>
                    <a:pt x="33" y="596"/>
                    <a:pt x="33" y="596"/>
                    <a:pt x="33" y="596"/>
                  </a:cubicBezTo>
                  <a:cubicBezTo>
                    <a:pt x="2068" y="596"/>
                    <a:pt x="2068" y="596"/>
                    <a:pt x="2068" y="596"/>
                  </a:cubicBezTo>
                  <a:cubicBezTo>
                    <a:pt x="2078" y="612"/>
                    <a:pt x="2084" y="624"/>
                    <a:pt x="2084" y="624"/>
                  </a:cubicBezTo>
                  <a:cubicBezTo>
                    <a:pt x="2242" y="600"/>
                    <a:pt x="2242" y="600"/>
                    <a:pt x="2242" y="600"/>
                  </a:cubicBezTo>
                  <a:cubicBezTo>
                    <a:pt x="2242" y="507"/>
                    <a:pt x="2242" y="507"/>
                    <a:pt x="2242" y="507"/>
                  </a:cubicBezTo>
                  <a:lnTo>
                    <a:pt x="2225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8BD6C010-C1FE-4068-8479-2EAB681A218D}"/>
              </a:ext>
            </a:extLst>
          </p:cNvPr>
          <p:cNvSpPr txBox="1">
            <a:spLocks/>
          </p:cNvSpPr>
          <p:nvPr/>
        </p:nvSpPr>
        <p:spPr>
          <a:xfrm>
            <a:off x="611560" y="2204864"/>
            <a:ext cx="9194656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3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zh-CN" altLang="en-US" sz="4800" kern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</a:t>
            </a:r>
            <a:endParaRPr lang="en-US" sz="4800" kern="36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Subtitle 2">
            <a:extLst>
              <a:ext uri="{FF2B5EF4-FFF2-40B4-BE49-F238E27FC236}">
                <a16:creationId xmlns:a16="http://schemas.microsoft.com/office/drawing/2014/main" id="{A9AF6AC8-04A8-4339-8209-F0F05E47E441}"/>
              </a:ext>
            </a:extLst>
          </p:cNvPr>
          <p:cNvSpPr txBox="1">
            <a:spLocks/>
          </p:cNvSpPr>
          <p:nvPr/>
        </p:nvSpPr>
        <p:spPr>
          <a:xfrm>
            <a:off x="672384" y="2891389"/>
            <a:ext cx="4536504" cy="16021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Li Peifang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李培芳</a:t>
            </a:r>
            <a:endParaRPr lang="es-E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29C39594-30A5-4BD4-B9E3-D6C8BFE5D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0179" y="2780928"/>
            <a:ext cx="5558362" cy="222955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CBDEEE8-5307-4D73-9D5F-C6827E753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956"/>
          <a:stretch/>
        </p:blipFill>
        <p:spPr>
          <a:xfrm>
            <a:off x="677293" y="4869160"/>
            <a:ext cx="2273432" cy="7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484313"/>
            <a:ext cx="8220149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AfiControl</a:t>
            </a:r>
            <a:r>
              <a:rPr lang="en-US" sz="2200" dirty="0"/>
              <a:t> </a:t>
            </a:r>
            <a:r>
              <a:rPr lang="zh-CN" altLang="en-US" sz="2200" dirty="0" smtClean="0"/>
              <a:t>无法开启</a:t>
            </a:r>
            <a:r>
              <a:rPr lang="en-US" sz="2200" dirty="0" smtClean="0"/>
              <a:t>: </a:t>
            </a:r>
            <a:r>
              <a:rPr lang="zh-CN" altLang="en-US" sz="2200" dirty="0" smtClean="0"/>
              <a:t>故障信息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</a:t>
            </a:r>
            <a:r>
              <a:rPr lang="en-US" sz="2200" dirty="0"/>
              <a:t> </a:t>
            </a:r>
            <a:r>
              <a:rPr lang="zh-CN" altLang="en-US" sz="2200" dirty="0" smtClean="0"/>
              <a:t>计算机管理</a:t>
            </a:r>
            <a:r>
              <a:rPr lang="en-US" altLang="zh-CN" sz="2200" dirty="0" smtClean="0"/>
              <a:t>》</a:t>
            </a:r>
            <a:r>
              <a:rPr lang="zh-CN" altLang="en-US" sz="2200" dirty="0" smtClean="0"/>
              <a:t>服务</a:t>
            </a:r>
            <a:r>
              <a:rPr lang="en-US" altLang="zh-CN" sz="2200" dirty="0" smtClean="0"/>
              <a:t>》</a:t>
            </a:r>
            <a:r>
              <a:rPr lang="en-US" sz="2200" dirty="0" smtClean="0"/>
              <a:t>Distributed </a:t>
            </a:r>
            <a:r>
              <a:rPr lang="en-US" sz="2200" dirty="0"/>
              <a:t>Transaction Coordinator</a:t>
            </a:r>
            <a:r>
              <a:rPr lang="zh-CN" altLang="en-US" sz="2200" dirty="0" smtClean="0"/>
              <a:t>服务是否启动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选中该服务，右键，启动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41834" y="904831"/>
            <a:ext cx="8135938" cy="4333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9" y="2708920"/>
            <a:ext cx="4264438" cy="2318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863341" y="2708920"/>
            <a:ext cx="1245872" cy="627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96" y="3583191"/>
            <a:ext cx="3676650" cy="1047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32" y="5260953"/>
            <a:ext cx="3666667" cy="1000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6002863" y="3415389"/>
            <a:ext cx="945401" cy="740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09201" y="4407570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3" y="2638499"/>
            <a:ext cx="3950579" cy="32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484313"/>
            <a:ext cx="8220149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AfiControl</a:t>
            </a:r>
            <a:r>
              <a:rPr lang="en-US" sz="2200" dirty="0"/>
              <a:t> </a:t>
            </a:r>
            <a:r>
              <a:rPr lang="zh-CN" altLang="en-US" sz="2200" dirty="0" smtClean="0"/>
              <a:t>无法开启</a:t>
            </a:r>
            <a:r>
              <a:rPr lang="en-US" sz="2200" dirty="0" smtClean="0"/>
              <a:t>: </a:t>
            </a:r>
            <a:r>
              <a:rPr lang="zh-CN" altLang="en-US" sz="2200" dirty="0" smtClean="0"/>
              <a:t>故障信息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</a:t>
            </a:r>
            <a:r>
              <a:rPr lang="en-US" sz="2200" dirty="0" smtClean="0"/>
              <a:t> </a:t>
            </a:r>
            <a:r>
              <a:rPr lang="en-US" sz="2200" dirty="0" err="1" smtClean="0"/>
              <a:t>A</a:t>
            </a:r>
            <a:r>
              <a:rPr lang="en-US" altLang="zh-CN" sz="2200" dirty="0" err="1" smtClean="0"/>
              <a:t>fimilk</a:t>
            </a:r>
            <a:r>
              <a:rPr lang="en-US" altLang="zh-CN" sz="2200" dirty="0" smtClean="0"/>
              <a:t> </a:t>
            </a:r>
            <a:r>
              <a:rPr lang="en-US" sz="2200" dirty="0" smtClean="0"/>
              <a:t>RT server </a:t>
            </a:r>
            <a:r>
              <a:rPr lang="zh-CN" altLang="en-US" sz="2200" dirty="0" smtClean="0"/>
              <a:t>服务是否启动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选中该服务，右键，启动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41834" y="904831"/>
            <a:ext cx="8135938" cy="4333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5" y="2622218"/>
            <a:ext cx="4264438" cy="2318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863341" y="2708920"/>
            <a:ext cx="1245872" cy="627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96" y="3583191"/>
            <a:ext cx="3676650" cy="1047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32" y="5260953"/>
            <a:ext cx="3666667" cy="1000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6002863" y="3415389"/>
            <a:ext cx="945401" cy="740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2" y="2621634"/>
            <a:ext cx="4264438" cy="267093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4293472" y="2963776"/>
            <a:ext cx="815741" cy="680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09201" y="4407570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51847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 smtClean="0"/>
              <a:t>AfiControl</a:t>
            </a:r>
            <a:r>
              <a:rPr lang="en-US" sz="2200" dirty="0" smtClean="0"/>
              <a:t> </a:t>
            </a:r>
            <a:r>
              <a:rPr lang="zh-CN" altLang="en-US" sz="2200" dirty="0" smtClean="0"/>
              <a:t>无法开启</a:t>
            </a:r>
            <a:r>
              <a:rPr lang="en-US" altLang="zh-CN" sz="2200" dirty="0" smtClean="0"/>
              <a:t>: </a:t>
            </a:r>
            <a:r>
              <a:rPr lang="zh-CN" altLang="en-US" sz="2200" dirty="0" smtClean="0"/>
              <a:t>故障信息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如果</a:t>
            </a:r>
            <a:r>
              <a:rPr lang="en-US" altLang="zh-CN" sz="2200" dirty="0" err="1" smtClean="0"/>
              <a:t>Afimilk</a:t>
            </a:r>
            <a:r>
              <a:rPr lang="en-US" sz="2200" dirty="0" smtClean="0"/>
              <a:t> RT server </a:t>
            </a:r>
            <a:r>
              <a:rPr lang="zh-CN" altLang="en-US" sz="2200" dirty="0" smtClean="0"/>
              <a:t>服务已经开启，但是</a:t>
            </a:r>
            <a:r>
              <a:rPr lang="en-US" sz="2200" dirty="0" err="1" smtClean="0"/>
              <a:t>AfiControl</a:t>
            </a:r>
            <a:r>
              <a:rPr lang="zh-CN" altLang="en-US" sz="2200" dirty="0" smtClean="0"/>
              <a:t>依然无法开启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检查是否安装有</a:t>
            </a:r>
            <a:r>
              <a:rPr lang="en-US" sz="2200" dirty="0" smtClean="0"/>
              <a:t>Skype</a:t>
            </a:r>
            <a:r>
              <a:rPr lang="zh-CN" altLang="en-US" sz="2200" dirty="0" smtClean="0"/>
              <a:t>在该电脑上，如果有，请执行下一页操作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检查</a:t>
            </a:r>
            <a:r>
              <a:rPr lang="en-US" sz="2200" dirty="0" err="1" smtClean="0"/>
              <a:t>Afimilk</a:t>
            </a:r>
            <a:r>
              <a:rPr lang="en-US" sz="2200" dirty="0" smtClean="0"/>
              <a:t> station DB </a:t>
            </a:r>
            <a:r>
              <a:rPr lang="zh-CN" altLang="en-US" sz="2200" dirty="0" smtClean="0"/>
              <a:t>是否为可疑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08050"/>
            <a:ext cx="8135938" cy="4333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00258"/>
            <a:ext cx="4264438" cy="231895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4968226" y="2677962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4675" y="1341438"/>
            <a:ext cx="8569325" cy="5327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AfiControl</a:t>
            </a:r>
            <a:r>
              <a:rPr lang="en-US" sz="2200" dirty="0"/>
              <a:t> </a:t>
            </a:r>
            <a:r>
              <a:rPr lang="zh-CN" altLang="en-US" sz="2200" dirty="0" smtClean="0"/>
              <a:t>无法开启是因为与</a:t>
            </a:r>
            <a:r>
              <a:rPr lang="en-US" sz="2200" dirty="0" smtClean="0"/>
              <a:t>Skype</a:t>
            </a:r>
            <a:r>
              <a:rPr lang="zh-CN" altLang="en-US" sz="2200" dirty="0" smtClean="0"/>
              <a:t>使用的共享端口冲突</a:t>
            </a:r>
            <a:r>
              <a:rPr lang="en-US" sz="2200" dirty="0" smtClean="0"/>
              <a:t>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解决方案</a:t>
            </a:r>
            <a:r>
              <a:rPr lang="en-US" sz="2200" dirty="0" smtClean="0"/>
              <a:t>: </a:t>
            </a:r>
            <a:r>
              <a:rPr lang="zh-CN" altLang="en-US" sz="2200" dirty="0" smtClean="0"/>
              <a:t>在</a:t>
            </a:r>
            <a:r>
              <a:rPr lang="en-US" altLang="zh-CN" sz="2200" dirty="0" smtClean="0"/>
              <a:t>Skype</a:t>
            </a:r>
            <a:r>
              <a:rPr lang="zh-CN" altLang="en-US" sz="2200" dirty="0" smtClean="0"/>
              <a:t>中的高级选项中选中：使用端口</a:t>
            </a:r>
            <a:r>
              <a:rPr lang="en-US" altLang="zh-CN" sz="2200" dirty="0" smtClean="0"/>
              <a:t>443/80</a:t>
            </a:r>
            <a:r>
              <a:rPr lang="zh-CN" altLang="en-US" sz="2200" dirty="0" smtClean="0"/>
              <a:t>这个端口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 lvl="5"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08050"/>
            <a:ext cx="8135938" cy="4333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09" y="2100168"/>
            <a:ext cx="5686425" cy="440055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6701931" y="3789040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2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484313"/>
            <a:ext cx="8220149" cy="5373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AfiControl</a:t>
            </a:r>
            <a:r>
              <a:rPr lang="en-US" sz="2200" dirty="0"/>
              <a:t> </a:t>
            </a:r>
            <a:r>
              <a:rPr lang="zh-CN" altLang="en-US" sz="2200" dirty="0" smtClean="0"/>
              <a:t>无法开启</a:t>
            </a:r>
            <a:r>
              <a:rPr lang="en-US" sz="2200" dirty="0" smtClean="0"/>
              <a:t>: </a:t>
            </a:r>
            <a:r>
              <a:rPr lang="zh-CN" altLang="en-US" sz="2200" dirty="0" smtClean="0"/>
              <a:t>故障信息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</a:t>
            </a:r>
            <a:r>
              <a:rPr lang="en-US" sz="2200" dirty="0"/>
              <a:t> </a:t>
            </a:r>
            <a:r>
              <a:rPr lang="zh-CN" altLang="en-US" sz="2200" dirty="0" smtClean="0"/>
              <a:t>数据库文件是否为</a:t>
            </a:r>
            <a:r>
              <a:rPr lang="en-US" altLang="zh-CN" sz="2200" dirty="0" smtClean="0"/>
              <a:t>SUSPECT</a:t>
            </a:r>
            <a:r>
              <a:rPr lang="zh-CN" altLang="en-US" sz="2200" dirty="0" smtClean="0"/>
              <a:t>可疑状态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41834" y="904831"/>
            <a:ext cx="8135938" cy="4333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aficontrol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9" y="2708920"/>
            <a:ext cx="4264438" cy="2318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863341" y="2708920"/>
            <a:ext cx="1245872" cy="627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482573" y="2356475"/>
            <a:ext cx="3269726" cy="4168869"/>
            <a:chOff x="3100571" y="1105190"/>
            <a:chExt cx="3269726" cy="464761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0571" y="1105190"/>
              <a:ext cx="2942857" cy="4647619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4932291" y="2708920"/>
              <a:ext cx="1438006" cy="10228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37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故障处理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12875"/>
            <a:ext cx="8229600" cy="53736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Host manager &amp; </a:t>
            </a:r>
            <a:r>
              <a:rPr lang="en-US" sz="2200" dirty="0" err="1"/>
              <a:t>AfiControl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zh-CN" altLang="en-US" sz="2200" dirty="0" smtClean="0"/>
              <a:t>在控制机或者客户端上连接失败</a:t>
            </a:r>
            <a:r>
              <a:rPr lang="en-US" sz="2200" dirty="0" smtClean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检查与服务器之间的局域网连接状态</a:t>
            </a:r>
            <a:r>
              <a:rPr lang="en-US" sz="2200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该电脑必须与服务器在同一局域网络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计算机之间互相</a:t>
            </a:r>
            <a:r>
              <a:rPr lang="en-US" sz="2200" dirty="0" smtClean="0"/>
              <a:t>Ping</a:t>
            </a:r>
            <a:r>
              <a:rPr lang="zh-CN" altLang="en-US" sz="2200" dirty="0" smtClean="0"/>
              <a:t>，查看相应状态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200" dirty="0" smtClean="0"/>
              <a:t>日期与时间必须与服务器一致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2200" dirty="0" smtClean="0"/>
              <a:t>时间差最大不得超过</a:t>
            </a:r>
            <a:r>
              <a:rPr lang="en-US" altLang="zh-CN" sz="2200" dirty="0" smtClean="0"/>
              <a:t>5</a:t>
            </a:r>
            <a:r>
              <a:rPr lang="zh-CN" altLang="en-US" sz="2200" dirty="0" smtClean="0"/>
              <a:t>分钟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908050"/>
            <a:ext cx="8137525" cy="4333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 smtClean="0"/>
              <a:t>软件</a:t>
            </a:r>
            <a:r>
              <a:rPr lang="en-US" altLang="zh-CN" sz="2800" b="1" dirty="0" smtClean="0"/>
              <a:t>-</a:t>
            </a:r>
            <a:r>
              <a:rPr lang="en-US" sz="2800" dirty="0"/>
              <a:t> Host manager &amp; </a:t>
            </a:r>
            <a:r>
              <a:rPr lang="en-US" sz="2800" dirty="0" err="1"/>
              <a:t>AfiControl</a:t>
            </a:r>
            <a:r>
              <a:rPr lang="en-US" sz="2800" dirty="0"/>
              <a:t>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93096"/>
            <a:ext cx="4264438" cy="23189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742248" y="4171392"/>
            <a:ext cx="1438006" cy="102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fimilk">
      <a:dk1>
        <a:srgbClr val="444949"/>
      </a:dk1>
      <a:lt1>
        <a:sysClr val="window" lastClr="C7EDCC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14375</TotalTime>
  <Words>1501</Words>
  <Application>Microsoft Office PowerPoint</Application>
  <PresentationFormat>全屏显示(4:3)</PresentationFormat>
  <Paragraphs>550</Paragraphs>
  <Slides>39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Magistral Light</vt:lpstr>
      <vt:lpstr>宋体</vt:lpstr>
      <vt:lpstr>微软雅黑</vt:lpstr>
      <vt:lpstr>Arial</vt:lpstr>
      <vt:lpstr>Calibri</vt:lpstr>
      <vt:lpstr>Open Sans</vt:lpstr>
      <vt:lpstr>Times New Roman</vt:lpstr>
      <vt:lpstr>Wingdings</vt:lpstr>
      <vt:lpstr>Office Theme</vt:lpstr>
      <vt:lpstr>阿菲金5.2版故障处理 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故障处理</vt:lpstr>
      <vt:lpstr>PowerPoint 演示文稿</vt:lpstr>
    </vt:vector>
  </TitlesOfParts>
  <Company>afimilk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peifang li</cp:lastModifiedBy>
  <cp:revision>130</cp:revision>
  <dcterms:created xsi:type="dcterms:W3CDTF">2013-02-25T09:17:51Z</dcterms:created>
  <dcterms:modified xsi:type="dcterms:W3CDTF">2018-05-30T07:16:57Z</dcterms:modified>
</cp:coreProperties>
</file>