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1"/>
  </p:sldMasterIdLst>
  <p:notesMasterIdLst>
    <p:notesMasterId r:id="rId27"/>
  </p:notesMasterIdLst>
  <p:handoutMasterIdLst>
    <p:handoutMasterId r:id="rId28"/>
  </p:handoutMasterIdLst>
  <p:sldIdLst>
    <p:sldId id="426" r:id="rId2"/>
    <p:sldId id="433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6" r:id="rId20"/>
    <p:sldId id="451" r:id="rId21"/>
    <p:sldId id="452" r:id="rId22"/>
    <p:sldId id="455" r:id="rId23"/>
    <p:sldId id="453" r:id="rId24"/>
    <p:sldId id="454" r:id="rId25"/>
    <p:sldId id="401" r:id="rId26"/>
  </p:sldIdLst>
  <p:sldSz cx="9144000" cy="5143500" type="screen16x9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501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8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E2462"/>
    <a:srgbClr val="77C6DA"/>
    <a:srgbClr val="00FFFF"/>
    <a:srgbClr val="A8BBC4"/>
    <a:srgbClr val="000016"/>
    <a:srgbClr val="006699"/>
    <a:srgbClr val="121D39"/>
    <a:srgbClr val="003D5C"/>
    <a:srgbClr val="002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83538" autoAdjust="0"/>
  </p:normalViewPr>
  <p:slideViewPr>
    <p:cSldViewPr>
      <p:cViewPr varScale="1">
        <p:scale>
          <a:sx n="119" d="100"/>
          <a:sy n="119" d="100"/>
        </p:scale>
        <p:origin x="-522" y="-102"/>
      </p:cViewPr>
      <p:guideLst>
        <p:guide orient="horz" pos="486"/>
        <p:guide orient="horz" pos="1620"/>
        <p:guide pos="3840"/>
        <p:guide pos="50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Add features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Noisy environment solution</a:t>
            </a:r>
            <a:endParaRPr lang="en-US" sz="120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7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 years life expectancy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battery that withstands bursts of high current that occurs when the transceiver transmits.</a:t>
            </a:r>
          </a:p>
          <a:p>
            <a:pPr algn="l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before talk – powerful mechanism that save power and optimize the RF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43D64-1346-4EEC-AD51-FBDBF041C6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A812B5-A08B-46C6-84B9-0F02AB1563FA}"/>
              </a:ext>
            </a:extLst>
          </p:cNvPr>
          <p:cNvGrpSpPr/>
          <p:nvPr userDrawn="1"/>
        </p:nvGrpSpPr>
        <p:grpSpPr>
          <a:xfrm>
            <a:off x="467544" y="4807185"/>
            <a:ext cx="2632783" cy="261610"/>
            <a:chOff x="467544" y="4798677"/>
            <a:chExt cx="2632783" cy="26161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2A422FF-D748-45AB-AE4D-A6A95434F9A4}"/>
                </a:ext>
              </a:extLst>
            </p:cNvPr>
            <p:cNvSpPr txBox="1"/>
            <p:nvPr/>
          </p:nvSpPr>
          <p:spPr>
            <a:xfrm>
              <a:off x="1187624" y="4798677"/>
              <a:ext cx="1912703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rgbClr val="005978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</a:t>
              </a:r>
              <a:r>
                <a:rPr lang="en-US" sz="1100" dirty="0">
                  <a:solidFill>
                    <a:srgbClr val="009BD9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in every drop</a:t>
              </a:r>
              <a:endParaRPr lang="he-IL" sz="1100" dirty="0">
                <a:solidFill>
                  <a:srgbClr val="009BD9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29B5E4F-F418-44DD-85CC-CEC824A47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32"/>
            <a:stretch/>
          </p:blipFill>
          <p:spPr>
            <a:xfrm>
              <a:off x="467544" y="4856517"/>
              <a:ext cx="648000" cy="145929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36CDB34C-F760-420D-B03A-AF2CAC99C671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805627"/>
              <a:ext cx="0" cy="214395"/>
            </a:xfrm>
            <a:prstGeom prst="line">
              <a:avLst/>
            </a:prstGeom>
            <a:ln w="6350">
              <a:solidFill>
                <a:srgbClr val="0059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1C0CC7B-9B6B-4481-831F-BE1460DA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1736"/>
            <a:ext cx="7886700" cy="993775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rgbClr val="0066C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4783948"/>
            <a:ext cx="576064" cy="308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7C6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rgbClr val="4449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rgbClr val="4449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AF2449-1EE1-4C50-BC27-11292D34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C1D26B-49C5-4A55-A882-46A7B7F75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C9E60C-A21A-49CF-B2F6-F053DC021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2807C2-7B15-4D23-97D2-8B8510A1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728875-C8A6-49ED-B8CF-0E4EEA2D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096651-F3D1-46F6-957B-687BB2A4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2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DA87A-3BA0-419C-B62C-A8E91E92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3954A-F988-4B7B-A862-87B65C4F2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52BAA2-E29A-47F2-A2AF-274F565D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924AF8-FBC9-461A-902F-5BE62962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955F5-15B0-4813-9DEE-464EC9DE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81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48AD4DA-205E-4530-9A49-A7CCD6E03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3C09E1-7D1B-42E3-B68A-79B8BA67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357A7-2B7C-43A0-8B12-6160B278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C5B3EE-C233-4B29-B3D3-EF7FB58E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977D0E-53DF-4BCA-844B-0364A1C0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0351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16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755576" y="52995"/>
            <a:ext cx="8229600" cy="707886"/>
          </a:xfrm>
        </p:spPr>
        <p:txBody>
          <a:bodyPr>
            <a:spAutoFit/>
          </a:bodyPr>
          <a:lstStyle>
            <a:lvl1pPr marL="0" marR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33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צוות מכירות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3331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3568" y="843559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AA84-401A-47B2-9B4A-D5AB0C0223F0}" type="datetime8">
              <a:rPr lang="he-IL" smtClean="0"/>
              <a:t>01 מאי 18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0C29-A547-4C63-83AB-7E00C974A54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974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4320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7617-E099-4C88-A5A1-C5999CC3F97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467544" y="789552"/>
            <a:ext cx="8136904" cy="3240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7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D3EA20-560D-4821-B5E5-C1CCCBC76EDD}"/>
              </a:ext>
            </a:extLst>
          </p:cNvPr>
          <p:cNvSpPr/>
          <p:nvPr userDrawn="1"/>
        </p:nvSpPr>
        <p:spPr>
          <a:xfrm>
            <a:off x="0" y="-1334"/>
            <a:ext cx="9144000" cy="5144834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6BC518C-DC98-4A36-AA64-36B6C1B6D52B}"/>
              </a:ext>
            </a:extLst>
          </p:cNvPr>
          <p:cNvGrpSpPr/>
          <p:nvPr userDrawn="1"/>
        </p:nvGrpSpPr>
        <p:grpSpPr>
          <a:xfrm>
            <a:off x="467544" y="4807184"/>
            <a:ext cx="2631460" cy="261610"/>
            <a:chOff x="468867" y="4731990"/>
            <a:chExt cx="2631460" cy="26161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4EC24C8-B99C-4D55-88AC-26865F543D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100000"/>
            </a:blip>
            <a:stretch>
              <a:fillRect/>
            </a:stretch>
          </p:blipFill>
          <p:spPr>
            <a:xfrm>
              <a:off x="468867" y="4789277"/>
              <a:ext cx="648000" cy="1289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E75EA3A-335A-42A5-81EA-7C50808B2512}"/>
                </a:ext>
              </a:extLst>
            </p:cNvPr>
            <p:cNvSpPr txBox="1"/>
            <p:nvPr/>
          </p:nvSpPr>
          <p:spPr>
            <a:xfrm>
              <a:off x="1187624" y="4731990"/>
              <a:ext cx="1912703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agistral Light" panose="020B0404020204080304" pitchFamily="34" charset="0"/>
                  <a:ea typeface="+mj-ea"/>
                  <a:cs typeface="+mj-cs"/>
                </a:rPr>
                <a:t>Vital Know-how in every drop</a:t>
              </a:r>
              <a:endParaRPr lang="he-IL" sz="1100" dirty="0">
                <a:solidFill>
                  <a:schemeClr val="bg1"/>
                </a:solidFill>
                <a:latin typeface="Magistral Light" panose="020B0404020204080304" pitchFamily="34" charset="0"/>
                <a:ea typeface="+mj-ea"/>
                <a:cs typeface="+mj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856E9C3-B28F-4DDD-99CA-D4DAC8440BDA}"/>
                </a:ext>
              </a:extLst>
            </p:cNvPr>
            <p:cNvCxnSpPr>
              <a:cxnSpLocks/>
            </p:cNvCxnSpPr>
            <p:nvPr/>
          </p:nvCxnSpPr>
          <p:spPr>
            <a:xfrm>
              <a:off x="1217832" y="4738940"/>
              <a:ext cx="0" cy="21439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41C0CC7B-9B6B-4481-831F-BE1460DA113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5536" y="181736"/>
            <a:ext cx="7886700" cy="993775"/>
          </a:xfr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8E26557-4609-4016-A62B-EA6E38AC25A7}"/>
              </a:ext>
            </a:extLst>
          </p:cNvPr>
          <p:cNvSpPr txBox="1">
            <a:spLocks/>
          </p:cNvSpPr>
          <p:nvPr userDrawn="1"/>
        </p:nvSpPr>
        <p:spPr>
          <a:xfrm>
            <a:off x="8567936" y="4783948"/>
            <a:ext cx="576064" cy="3080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079C3BD-C40E-48A4-A257-09951898C22D}" type="slidenum">
              <a:rPr lang="en-US" sz="11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231833A-1CBC-408A-AD6E-27B9B015588A}"/>
              </a:ext>
            </a:extLst>
          </p:cNvPr>
          <p:cNvSpPr/>
          <p:nvPr userDrawn="1"/>
        </p:nvSpPr>
        <p:spPr>
          <a:xfrm flipH="1">
            <a:off x="280345" y="267518"/>
            <a:ext cx="4318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F79B9-E60A-4551-A47A-E792198AE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6F2D18-A240-4713-9EFD-032301B7E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C12418-73CF-4838-B81E-E14A8E048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84"/>
            <a:ext cx="9144000" cy="480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777B81-7924-4638-A339-43B51AFAA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84"/>
            <a:ext cx="9144000" cy="4803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CA8D46-67D5-47B7-B328-7524C606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3518"/>
            <a:ext cx="7886700" cy="993775"/>
          </a:xfrm>
        </p:spPr>
        <p:txBody>
          <a:bodyPr>
            <a:normAutofit/>
          </a:bodyPr>
          <a:lstStyle>
            <a:lvl1pPr>
              <a:defRPr sz="4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A593D8-E1EF-4E99-BF2E-46A02DCE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00" y="1294176"/>
            <a:ext cx="3867150" cy="32623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256FC2F0-5590-4EFC-8CDF-69D7E7629C6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900" y="1975083"/>
            <a:ext cx="3867150" cy="32623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4593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DD0DBF-978A-44D7-B94C-794E5F57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1F399-2F9E-4A26-9F41-638658FEE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C6A85B-DC07-497D-8D02-D465066A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D95AD2F-900C-44D2-B0F8-5E7E6C326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21143B-39D4-4467-91A7-669B26491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ACE7DE4-0668-4B6D-85AA-0D1358AC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7422B99-4DD6-4421-A0DC-F792280A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F12015-3C5D-43BC-A8AA-55BB479A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62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CED8B-C59D-4C28-A57E-F6A3F4FB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64D2DD-913B-4145-9BA9-ED4F8712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B2548E-C471-475C-87B7-73859C08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E74EC8-8138-4E4B-A16D-9B19AB3F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9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FDC69FD-13D4-4C52-8035-67E0D780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7EC158-70E8-425E-9969-F2677D11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BBFCE7-F03C-4273-846C-93E8C179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24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B98F79-96E4-4C7B-8389-FC38F567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C0C59-D145-4ECA-895F-31F848AA7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16ED56-0518-4212-80C4-93EAF3C8A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CB8A88-4E6F-40D4-859D-82E162EA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7F8429-4EC2-4EEA-BFB1-EF283795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621DBE-3092-4A4A-A12E-84B3E16D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4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22A989-B1DA-4646-BD2B-90A6F627A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9E030E-5316-4EF0-888B-49BA0D75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B01FAB-27DB-467A-9700-B9366C85B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586A-736A-40D0-8482-F403EA17245F}" type="datetimeFigureOut">
              <a:rPr lang="he-IL" smtClean="0"/>
              <a:t>ט"ז/אייר/תשע"ח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8E84DE-4564-45BA-A2BE-50006E861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DFE7BE-C02E-460F-AC49-2C5037A3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9CA2-382F-40ED-BE76-4A4D6AD352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68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9" r:id="rId2"/>
    <p:sldLayoutId id="2147483718" r:id="rId3"/>
    <p:sldLayoutId id="2147483728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670" r:id="rId13"/>
    <p:sldLayoutId id="2147483743" r:id="rId14"/>
    <p:sldLayoutId id="214748374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75BAEC1-A618-4134-AC1A-B9290AC4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二代发情监测系统</a:t>
            </a:r>
            <a:endParaRPr lang="he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2EA9293-F93E-4E10-947B-0334815D5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50" y="1294176"/>
            <a:ext cx="3867150" cy="3262312"/>
          </a:xfrm>
        </p:spPr>
        <p:txBody>
          <a:bodyPr/>
          <a:lstStyle/>
          <a:p>
            <a:r>
              <a:rPr lang="zh-CN" altLang="en-US" dirty="0" smtClean="0"/>
              <a:t>副标题</a:t>
            </a:r>
            <a:endParaRPr lang="he-I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C6C5A6-A527-4895-BFD6-8CFC7C0D47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04850" y="1975083"/>
            <a:ext cx="3867150" cy="3262312"/>
          </a:xfrm>
        </p:spPr>
        <p:txBody>
          <a:bodyPr/>
          <a:lstStyle/>
          <a:p>
            <a:r>
              <a:rPr lang="zh-CN" altLang="en-US" dirty="0" smtClean="0"/>
              <a:t>李远航  技术支持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8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系统优势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483518"/>
            <a:ext cx="8362950" cy="4516437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可扩展性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-</a:t>
            </a:r>
            <a:r>
              <a:rPr lang="zh-CN" altLang="en-US" sz="1400" dirty="0">
                <a:solidFill>
                  <a:prstClr val="black"/>
                </a:solidFill>
                <a:latin typeface="+mn-ea"/>
                <a:cs typeface="Arial" pitchFamily="34" charset="0"/>
              </a:rPr>
              <a:t>不受牛群规模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限制</a:t>
            </a:r>
            <a:endParaRPr lang="en-US" sz="14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可多个数据接收器联机工作</a:t>
            </a:r>
            <a:endParaRPr lang="en-US" sz="14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企业级管理系统</a:t>
            </a:r>
            <a:endParaRPr lang="en-US" sz="14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数据传输距离（计步器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-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数据接收器）</a:t>
            </a:r>
            <a:endParaRPr lang="en-US" sz="14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altLang="zh-CN" sz="1400" dirty="0" err="1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SubG</a:t>
            </a:r>
            <a:r>
              <a:rPr lang="zh-CN" altLang="en-US" sz="14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高频无线通讯，最远距离可达数百米</a:t>
            </a:r>
            <a:endParaRPr lang="en-US" sz="14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1257300" lvl="3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400" b="1" dirty="0" smtClean="0">
                <a:solidFill>
                  <a:srgbClr val="1F497D"/>
                </a:solidFill>
                <a:latin typeface="+mn-ea"/>
                <a:cs typeface="Arial" pitchFamily="34" charset="0"/>
              </a:rPr>
              <a:t>在糟糕的环境下最小距离也能够达到</a:t>
            </a:r>
            <a:r>
              <a:rPr lang="en-US" altLang="zh-CN" sz="1400" b="1" dirty="0" smtClean="0">
                <a:solidFill>
                  <a:srgbClr val="1F497D"/>
                </a:solidFill>
                <a:latin typeface="+mn-ea"/>
                <a:cs typeface="Arial" pitchFamily="34" charset="0"/>
              </a:rPr>
              <a:t>80</a:t>
            </a:r>
            <a:r>
              <a:rPr lang="zh-CN" altLang="en-US" sz="1400" b="1" dirty="0" smtClean="0">
                <a:solidFill>
                  <a:srgbClr val="1F497D"/>
                </a:solidFill>
                <a:latin typeface="+mn-ea"/>
                <a:cs typeface="Arial" pitchFamily="34" charset="0"/>
              </a:rPr>
              <a:t>米</a:t>
            </a:r>
            <a:endParaRPr lang="en-US" sz="1400" b="1" dirty="0">
              <a:solidFill>
                <a:srgbClr val="1F497D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400" dirty="0">
                <a:solidFill>
                  <a:prstClr val="black"/>
                </a:solidFill>
                <a:latin typeface="+mn-ea"/>
                <a:cs typeface="Arial" pitchFamily="34" charset="0"/>
              </a:rPr>
              <a:t>数据传输距离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（数据接收器</a:t>
            </a:r>
            <a:r>
              <a:rPr lang="en-US" altLang="zh-CN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-</a:t>
            </a:r>
            <a:r>
              <a:rPr lang="zh-CN" altLang="en-US" sz="14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办公室）</a:t>
            </a:r>
            <a:endParaRPr lang="en-US" altLang="zh-CN" sz="14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4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通用的</a:t>
            </a:r>
            <a:r>
              <a:rPr lang="en-US" sz="14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Wi-Fi </a:t>
            </a:r>
            <a:r>
              <a:rPr lang="zh-CN" altLang="en-US" sz="14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无线通讯</a:t>
            </a:r>
            <a:endParaRPr lang="en-US" altLang="zh-CN" sz="14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1257300" lvl="3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400" b="1" dirty="0" smtClean="0">
                <a:solidFill>
                  <a:srgbClr val="1F497D"/>
                </a:solidFill>
                <a:latin typeface="+mn-ea"/>
                <a:cs typeface="Arial" pitchFamily="34" charset="0"/>
              </a:rPr>
              <a:t>一般情况下可达数百米（视</a:t>
            </a:r>
            <a:r>
              <a:rPr lang="en-US" altLang="zh-CN" sz="1400" b="1" dirty="0" smtClean="0">
                <a:solidFill>
                  <a:srgbClr val="1F497D"/>
                </a:solidFill>
                <a:latin typeface="+mn-ea"/>
                <a:cs typeface="Arial" pitchFamily="34" charset="0"/>
              </a:rPr>
              <a:t>Wi-Fi</a:t>
            </a:r>
            <a:r>
              <a:rPr lang="zh-CN" altLang="en-US" sz="1400" b="1" dirty="0" smtClean="0">
                <a:solidFill>
                  <a:srgbClr val="1F497D"/>
                </a:solidFill>
                <a:latin typeface="+mn-ea"/>
                <a:cs typeface="Arial" pitchFamily="34" charset="0"/>
              </a:rPr>
              <a:t>网络设备而定）</a:t>
            </a:r>
            <a:endParaRPr lang="en-US" sz="1400" b="1" dirty="0">
              <a:solidFill>
                <a:srgbClr val="1F497D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系统性能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609600" y="950913"/>
            <a:ext cx="8534400" cy="3452227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远距离数据接收波段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916 ~ 868 MHz (SubG)</a:t>
            </a: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在各地区分为不同的工作频道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短距离数据接收波段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 (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Ideal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版本号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. 15 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及以上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) </a:t>
            </a: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200/80 KHz</a:t>
            </a: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无线数据接收器可以保存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48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小时内数据备份</a:t>
            </a:r>
            <a:endParaRPr lang="en-US" altLang="zh-CN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计步器可以保存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11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小时的数据备份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75806"/>
            <a:ext cx="1878083" cy="115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双向通讯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699542"/>
            <a:ext cx="7762056" cy="4117975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>
                <a:solidFill>
                  <a:prstClr val="black"/>
                </a:solidFill>
                <a:latin typeface="+mn-ea"/>
                <a:cs typeface="Arial" pitchFamily="34" charset="0"/>
              </a:rPr>
              <a:t>脚环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+mn-ea"/>
                <a:cs typeface="Arial" pitchFamily="34" charset="0"/>
              </a:rPr>
              <a:t>↔ </a:t>
            </a:r>
            <a:r>
              <a:rPr lang="zh-CN" altLang="en-US" sz="1800" dirty="0">
                <a:solidFill>
                  <a:prstClr val="black"/>
                </a:solidFill>
                <a:latin typeface="+mn-ea"/>
                <a:cs typeface="Arial" pitchFamily="34" charset="0"/>
              </a:rPr>
              <a:t>接收器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+mn-ea"/>
                <a:cs typeface="Arial" pitchFamily="34" charset="0"/>
              </a:rPr>
              <a:t>↔ 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办公室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数据的传输确认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 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可靠性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减少重复发送和冲突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省电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数据传输频率可根据需要调整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每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5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分钟一次</a:t>
            </a:r>
            <a:r>
              <a:rPr lang="en-US" altLang="zh-CN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至 每小时一次</a:t>
            </a:r>
            <a:endParaRPr lang="en-US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默认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15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分钟一次</a:t>
            </a:r>
            <a:endParaRPr lang="en-US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双向通讯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9552" y="836613"/>
            <a:ext cx="7690048" cy="3413755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工作波段的选择</a:t>
            </a:r>
            <a:endParaRPr lang="en-US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946150" lvl="2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地域性无线电干扰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946150" lvl="2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来自于周边其他数据其他无线电通讯的干扰（移动电话，电台等）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488950" lvl="2" indent="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chemeClr val="tx2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技术支持</a:t>
            </a:r>
            <a:endParaRPr lang="en-US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故障诊断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维护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无线数据接收器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627063"/>
            <a:ext cx="6372994" cy="4282198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与电脑的通讯</a:t>
            </a:r>
            <a:endParaRPr lang="en-US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上部天线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基于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TCP/IP.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Linux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操作系统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方式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: Wi-Fi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或网线</a:t>
            </a:r>
            <a:endParaRPr lang="en-US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与脚环的通讯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底部天线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1800" dirty="0" err="1">
                <a:solidFill>
                  <a:schemeClr val="accent1"/>
                </a:solidFill>
                <a:latin typeface="+mn-ea"/>
                <a:cs typeface="Arial" pitchFamily="34" charset="0"/>
              </a:rPr>
              <a:t>SubG</a:t>
            </a:r>
            <a:r>
              <a:rPr 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波段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endParaRPr lang="en-US" sz="1800" dirty="0" smtClean="0">
              <a:solidFill>
                <a:schemeClr val="tx2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其他特点</a:t>
            </a:r>
            <a:endParaRPr lang="en-US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当与</a:t>
            </a:r>
            <a:r>
              <a:rPr lang="en-US" altLang="zh-CN" sz="1800" dirty="0" err="1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Afifarm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软件断开连接时，可存储计步器的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45720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   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数据。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软件升级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&amp;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诊断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98" y="421512"/>
            <a:ext cx="1721171" cy="17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19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2283718"/>
            <a:ext cx="2664296" cy="27183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9" y="372435"/>
            <a:ext cx="1546622" cy="188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6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无线数据接收器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741191"/>
            <a:ext cx="5508104" cy="1492716"/>
          </a:xfrm>
        </p:spPr>
        <p:txBody>
          <a:bodyPr wrap="square">
            <a:spAutoFit/>
          </a:bodyPr>
          <a:lstStyle/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结构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: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一代接收器，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IP54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；二代接收器</a:t>
            </a: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，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IP67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一代接收器必须安装在有顶棚的位置，二代接收器可通过直流电源为其供电，可安装在室外任何有网络覆盖的地方</a:t>
            </a:r>
            <a:endParaRPr lang="en-US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8092"/>
            <a:ext cx="1721171" cy="17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19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184" y="2198880"/>
            <a:ext cx="2844824" cy="280314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88504" y="2234316"/>
            <a:ext cx="5219600" cy="6678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3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电源供应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:</a:t>
            </a:r>
          </a:p>
          <a:p>
            <a:pPr marL="8890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677130"/>
              </p:ext>
            </p:extLst>
          </p:nvPr>
        </p:nvGraphicFramePr>
        <p:xfrm>
          <a:off x="611560" y="2669773"/>
          <a:ext cx="5168726" cy="1861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395"/>
                <a:gridCol w="4176331"/>
              </a:tblGrid>
              <a:tr h="27005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项目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说明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2559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电压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正常工作电压为</a:t>
                      </a:r>
                      <a:r>
                        <a:rPr lang="en-US" altLang="zh-CN" sz="1400" u="none" strike="noStrike" dirty="0" smtClean="0">
                          <a:effectLst/>
                          <a:latin typeface="+mn-ea"/>
                          <a:ea typeface="+mn-ea"/>
                        </a:rPr>
                        <a:t>24VAC/DC</a:t>
                      </a:r>
                      <a:r>
                        <a:rPr lang="zh-CN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最小</a:t>
                      </a:r>
                      <a:r>
                        <a:rPr lang="en-US" altLang="zh-CN" sz="1400" u="none" strike="noStrike" dirty="0" smtClean="0">
                          <a:effectLst/>
                          <a:latin typeface="+mn-ea"/>
                          <a:ea typeface="+mn-ea"/>
                        </a:rPr>
                        <a:t>21.6VAC/DC</a:t>
                      </a:r>
                      <a:r>
                        <a:rPr lang="zh-CN" altLang="en-US" sz="140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最大</a:t>
                      </a:r>
                      <a:r>
                        <a:rPr lang="en-US" altLang="zh-CN" sz="1400" u="none" strike="noStrike" dirty="0" smtClean="0">
                          <a:effectLst/>
                          <a:latin typeface="+mn-ea"/>
                          <a:ea typeface="+mn-ea"/>
                        </a:rPr>
                        <a:t>27.5VAC/DC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</a:rPr>
                        <a:t>电流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</a:rPr>
                        <a:t>0.6A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0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</a:rPr>
                        <a:t>功率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变压器额定功率最少</a:t>
                      </a:r>
                      <a:r>
                        <a:rPr lang="en-US" altLang="zh-CN" sz="1400" u="none" strike="noStrike" dirty="0">
                          <a:effectLst/>
                          <a:latin typeface="+mn-ea"/>
                          <a:ea typeface="+mn-ea"/>
                        </a:rPr>
                        <a:t>25VA/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59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</a:rPr>
                        <a:t>连接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可由一个变压器最多为</a:t>
                      </a:r>
                      <a:r>
                        <a:rPr lang="en-US" altLang="zh-CN" sz="14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个接收器提供电源（</a:t>
                      </a:r>
                      <a:r>
                        <a:rPr lang="en-US" altLang="zh-CN" sz="1400" u="none" strike="noStrike" dirty="0">
                          <a:effectLst/>
                          <a:latin typeface="+mn-ea"/>
                          <a:ea typeface="+mn-ea"/>
                        </a:rPr>
                        <a:t>75VA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</a:rPr>
                        <a:t>）需要保证线径要求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8" y="339015"/>
            <a:ext cx="1546622" cy="188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AfiAct</a:t>
            </a:r>
            <a:r>
              <a:rPr lang="en-US" b="1" dirty="0"/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> – </a:t>
            </a:r>
            <a:r>
              <a:rPr lang="zh-CN" altLang="en-US" b="1" dirty="0" smtClean="0">
                <a:cs typeface="Times New Roman" pitchFamily="18" charset="0"/>
              </a:rPr>
              <a:t>无线数据接收器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" y="1059582"/>
            <a:ext cx="4608512" cy="28803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3558"/>
            <a:ext cx="2149415" cy="27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5436096" y="3147814"/>
            <a:ext cx="432048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372387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latin typeface="+mn-ea"/>
              </a:rPr>
              <a:t>1.WI-FI</a:t>
            </a:r>
            <a:r>
              <a:rPr lang="zh-CN" altLang="en-US" sz="800" b="1" dirty="0" smtClean="0">
                <a:latin typeface="+mn-ea"/>
              </a:rPr>
              <a:t>信号强度指示灯</a:t>
            </a:r>
            <a:endParaRPr lang="zh-CN" altLang="en-US" sz="800" b="1" dirty="0">
              <a:latin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6444208" y="3124548"/>
            <a:ext cx="426635" cy="59933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4221" y="3723877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latin typeface="+mn-ea"/>
              </a:rPr>
              <a:t>2.</a:t>
            </a:r>
            <a:r>
              <a:rPr lang="zh-CN" altLang="en-US" sz="800" b="1" dirty="0" smtClean="0">
                <a:latin typeface="+mn-ea"/>
              </a:rPr>
              <a:t>脚环通讯指示灯</a:t>
            </a:r>
            <a:endParaRPr lang="zh-CN" altLang="en-US" sz="800" b="1" dirty="0">
              <a:latin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7235524" y="2355726"/>
            <a:ext cx="421995" cy="6480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57519" y="2223343"/>
            <a:ext cx="1018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latin typeface="+mn-ea"/>
              </a:rPr>
              <a:t>3.</a:t>
            </a:r>
            <a:r>
              <a:rPr lang="zh-CN" altLang="en-US" sz="800" b="1" dirty="0" smtClean="0">
                <a:latin typeface="+mn-ea"/>
              </a:rPr>
              <a:t>电脑通讯指示灯</a:t>
            </a:r>
            <a:endParaRPr lang="zh-CN" altLang="en-US" sz="800" b="1" dirty="0">
              <a:latin typeface="+mn-ea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7395455" y="3219822"/>
            <a:ext cx="216024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5455" y="3723877"/>
            <a:ext cx="1142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latin typeface="+mn-ea"/>
              </a:rPr>
              <a:t>4.</a:t>
            </a:r>
            <a:r>
              <a:rPr lang="zh-CN" altLang="en-US" sz="800" b="1" dirty="0" smtClean="0">
                <a:latin typeface="+mn-ea"/>
              </a:rPr>
              <a:t>电源</a:t>
            </a:r>
            <a:endParaRPr lang="zh-CN" altLang="en-US" sz="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95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二代计步器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4727327" cy="3896451"/>
          </a:xfrm>
        </p:spPr>
        <p:txBody>
          <a:bodyPr wrap="square">
            <a:spAutoFit/>
          </a:bodyPr>
          <a:lstStyle/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结构</a:t>
            </a:r>
            <a:r>
              <a:rPr lang="en-US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:</a:t>
            </a:r>
            <a:endParaRPr lang="en-US" sz="16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新壳体</a:t>
            </a:r>
            <a:endParaRPr lang="en-US" altLang="zh-CN" sz="16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6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新</a:t>
            </a: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绑带</a:t>
            </a:r>
            <a:endParaRPr lang="en-US" sz="16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1257300" lvl="3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简单快速</a:t>
            </a:r>
            <a:endParaRPr lang="en-US" sz="16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1257300" lvl="3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坚固</a:t>
            </a:r>
            <a:endParaRPr lang="en-US" sz="16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活动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:</a:t>
            </a:r>
            <a:endParaRPr lang="en-US" sz="16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微电子结构系统，计步</a:t>
            </a:r>
            <a:r>
              <a:rPr lang="en-US" altLang="zh-CN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+</a:t>
            </a: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加速度传感器</a:t>
            </a:r>
            <a:endParaRPr lang="en-US" sz="16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步数，卧、立时间</a:t>
            </a:r>
            <a:endParaRPr lang="en-US" sz="16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短距离信号</a:t>
            </a:r>
            <a:r>
              <a:rPr lang="en-US" altLang="zh-CN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: </a:t>
            </a:r>
            <a:r>
              <a:rPr lang="zh-CN" altLang="en-US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与之前的计步器一致</a:t>
            </a:r>
            <a:endParaRPr lang="en-US" sz="16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80KHz </a:t>
            </a: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和</a:t>
            </a:r>
            <a:r>
              <a:rPr 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 200KHz</a:t>
            </a: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两种</a:t>
            </a:r>
            <a:endParaRPr lang="en-US" sz="16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支持硬件</a:t>
            </a:r>
            <a:r>
              <a:rPr 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: Ideal (15), Afi2GO</a:t>
            </a:r>
          </a:p>
          <a:p>
            <a:pPr marL="4318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6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数据备份</a:t>
            </a:r>
            <a:endParaRPr lang="en-US" sz="16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可以存储</a:t>
            </a:r>
            <a:r>
              <a:rPr lang="en-US" altLang="zh-CN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11</a:t>
            </a:r>
            <a:r>
              <a:rPr lang="zh-CN" altLang="en-US" sz="16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小时活动数据</a:t>
            </a:r>
            <a:endParaRPr lang="en-US" sz="16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21" y="627534"/>
            <a:ext cx="3264362" cy="18362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08927" y="2679762"/>
            <a:ext cx="325596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二代计步器新特性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842963"/>
            <a:ext cx="7762056" cy="3497368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新型电池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大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容量</a:t>
            </a:r>
            <a:endParaRPr lang="en-US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满足大功率无线传输要求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457200" lvl="2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 smtClean="0">
              <a:solidFill>
                <a:schemeClr val="tx2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“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飞行模式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”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“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飞行模式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” = 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没有数据传输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在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2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小时没有数据接收器信号的情况下进入飞行模式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在接收到数据接收器信号</a:t>
            </a:r>
            <a:r>
              <a:rPr lang="en-US" altLang="zh-CN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5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分钟后退出飞行模式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.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在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“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飞行模式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”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下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,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计步器仍旧监测并记录数据（步数，卧立时间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…)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99305" y="915566"/>
            <a:ext cx="1717608" cy="859002"/>
            <a:chOff x="6454792" y="4805763"/>
            <a:chExt cx="2234889" cy="156877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89641">
              <a:off x="7524508" y="5136937"/>
              <a:ext cx="1423922" cy="90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3399">
              <a:off x="6454792" y="4805763"/>
              <a:ext cx="887035" cy="156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+mj-ea"/>
              </a:rPr>
              <a:t>AfiAct</a:t>
            </a:r>
            <a:r>
              <a:rPr lang="en-US" altLang="zh-CN" dirty="0">
                <a:latin typeface="+mj-ea"/>
              </a:rPr>
              <a:t> </a:t>
            </a:r>
            <a:r>
              <a:rPr lang="en-US" altLang="zh-CN" dirty="0">
                <a:latin typeface="+mj-ea"/>
                <a:cs typeface="Times New Roman" pitchFamily="18" charset="0"/>
              </a:rPr>
              <a:t>II – </a:t>
            </a:r>
            <a:r>
              <a:rPr lang="zh-CN" altLang="en-US" dirty="0">
                <a:latin typeface="+mj-ea"/>
                <a:cs typeface="Times New Roman" pitchFamily="18" charset="0"/>
              </a:rPr>
              <a:t>二代</a:t>
            </a:r>
            <a:r>
              <a:rPr lang="zh-CN" altLang="en-US" dirty="0" smtClean="0">
                <a:latin typeface="+mj-ea"/>
                <a:cs typeface="Times New Roman" pitchFamily="18" charset="0"/>
              </a:rPr>
              <a:t>计步器的存放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1520" y="1275606"/>
            <a:ext cx="518457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水平存放于干燥遮雨的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地方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远离辐射源，如主电源线电脑，真空泵，赶牛门等，否则影响计步器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使用寿命</a:t>
            </a:r>
            <a:endParaRPr lang="en-US" altLang="zh-CN" sz="1800" dirty="0" smtClean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计步器可防水</a:t>
            </a:r>
            <a:r>
              <a:rPr lang="zh-CN" altLang="en-US" sz="1800" dirty="0">
                <a:solidFill>
                  <a:schemeClr val="accent1"/>
                </a:solidFill>
                <a:latin typeface="+mn-ea"/>
                <a:cs typeface="Arial" pitchFamily="34" charset="0"/>
              </a:rPr>
              <a:t>，但是不要长时间浸泡于水里，否则影响使用寿命</a:t>
            </a:r>
            <a:endParaRPr lang="en-US" altLang="zh-CN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5724128" y="1148214"/>
            <a:ext cx="2376264" cy="1423536"/>
            <a:chOff x="7020271" y="1626414"/>
            <a:chExt cx="1297995" cy="657502"/>
          </a:xfrm>
        </p:grpSpPr>
        <p:pic>
          <p:nvPicPr>
            <p:cNvPr id="7" name="Picture 3000" descr="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1626414"/>
              <a:ext cx="209021" cy="65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996" descr="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52085">
              <a:off x="7761816" y="1536795"/>
              <a:ext cx="168818" cy="94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788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AfiAct</a:t>
            </a:r>
            <a:r>
              <a:rPr lang="en-US" altLang="zh-CN" dirty="0" smtClean="0"/>
              <a:t> II—</a:t>
            </a:r>
            <a:r>
              <a:rPr lang="zh-CN" altLang="en-US" dirty="0" smtClean="0"/>
              <a:t>综述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059582"/>
            <a:ext cx="6336704" cy="274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zh-CN" altLang="en-US" sz="1800" dirty="0" smtClean="0"/>
              <a:t>二代发情监测系统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AfiAct</a:t>
            </a:r>
            <a:r>
              <a:rPr lang="en-US" altLang="zh-CN" sz="1800" dirty="0" smtClean="0"/>
              <a:t> II</a:t>
            </a:r>
            <a:r>
              <a:rPr lang="zh-CN" altLang="en-US" sz="1800" dirty="0" smtClean="0"/>
              <a:t>是新一代的动物行为监测系统</a:t>
            </a:r>
            <a:endParaRPr lang="en-US" altLang="zh-CN" sz="1800" dirty="0" smtClean="0"/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altLang="zh-CN" sz="1800" dirty="0" err="1" smtClean="0"/>
              <a:t>AfiAct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II</a:t>
            </a:r>
            <a:r>
              <a:rPr lang="zh-CN" altLang="en-US" sz="1800" dirty="0"/>
              <a:t>是一套自动化发情监测</a:t>
            </a:r>
            <a:r>
              <a:rPr lang="zh-CN" altLang="en-US" sz="1800" dirty="0" smtClean="0"/>
              <a:t>系统，适用于</a:t>
            </a:r>
            <a:r>
              <a:rPr lang="en-US" altLang="zh-CN" sz="1800" dirty="0" err="1"/>
              <a:t>Afitag</a:t>
            </a:r>
            <a:r>
              <a:rPr lang="en-US" altLang="zh-CN" sz="1800" dirty="0"/>
              <a:t> II</a:t>
            </a:r>
            <a:r>
              <a:rPr lang="zh-CN" altLang="en-US" sz="1800" dirty="0"/>
              <a:t>型</a:t>
            </a:r>
            <a:r>
              <a:rPr lang="zh-CN" altLang="en-US" sz="1800" dirty="0" smtClean="0"/>
              <a:t>计步器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二代计步器</a:t>
            </a:r>
            <a:endParaRPr lang="zh-CN" altLang="en-US" sz="1800" dirty="0"/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altLang="zh-CN" sz="1800" dirty="0" err="1"/>
              <a:t>AfiAct</a:t>
            </a:r>
            <a:r>
              <a:rPr lang="en-US" altLang="zh-CN" sz="1800" dirty="0"/>
              <a:t> II </a:t>
            </a:r>
            <a:r>
              <a:rPr lang="zh-CN" altLang="en-US" sz="1800" dirty="0" smtClean="0"/>
              <a:t>更高频率的采集计步器数据，可以</a:t>
            </a:r>
            <a:r>
              <a:rPr lang="zh-CN" altLang="en-US" sz="1800" dirty="0"/>
              <a:t>帮助牧场判断合适的配种时间，缩短产犊周期。</a:t>
            </a:r>
          </a:p>
          <a:p>
            <a:pPr marL="285750" indent="-285750">
              <a:lnSpc>
                <a:spcPts val="3000"/>
              </a:lnSpc>
              <a:buFont typeface="Arial" pitchFamily="34" charset="0"/>
              <a:buChar char="•"/>
            </a:pPr>
            <a:r>
              <a:rPr lang="en-US" altLang="zh-CN" sz="1800" dirty="0" err="1"/>
              <a:t>AfiAct</a:t>
            </a:r>
            <a:r>
              <a:rPr lang="en-US" altLang="zh-CN" sz="1800" dirty="0"/>
              <a:t> II </a:t>
            </a:r>
            <a:r>
              <a:rPr lang="zh-CN" altLang="en-US" sz="1800" dirty="0"/>
              <a:t>收集奶牛的活动数据用以生成发情</a:t>
            </a:r>
            <a:r>
              <a:rPr lang="zh-CN" altLang="en-US" sz="1800" dirty="0" smtClean="0"/>
              <a:t>列表，提供</a:t>
            </a:r>
            <a:r>
              <a:rPr lang="zh-CN" altLang="en-US" sz="1800" dirty="0"/>
              <a:t>发情报告和繁殖事件的警告（例如乏情和流产）</a:t>
            </a:r>
          </a:p>
        </p:txBody>
      </p:sp>
    </p:spTree>
    <p:extLst>
      <p:ext uri="{BB962C8B-B14F-4D97-AF65-F5344CB8AC3E}">
        <p14:creationId xmlns:p14="http://schemas.microsoft.com/office/powerpoint/2010/main" val="34874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ea"/>
              </a:rPr>
              <a:t>AfiAct </a:t>
            </a:r>
            <a:r>
              <a:rPr lang="en-US" b="1" dirty="0">
                <a:latin typeface="+mj-ea"/>
                <a:cs typeface="Times New Roman" pitchFamily="18" charset="0"/>
              </a:rPr>
              <a:t>II </a:t>
            </a:r>
            <a:r>
              <a:rPr lang="en-US" b="1" dirty="0" smtClean="0">
                <a:latin typeface="+mj-ea"/>
                <a:cs typeface="Times New Roman" pitchFamily="18" charset="0"/>
              </a:rPr>
              <a:t>– 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报告</a:t>
            </a:r>
            <a:r>
              <a:rPr lang="zh-CN" altLang="en-US" b="1" dirty="0">
                <a:latin typeface="+mj-ea"/>
                <a:cs typeface="Times New Roman" pitchFamily="18" charset="0"/>
              </a:rPr>
              <a:t>模块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6725" y="699542"/>
            <a:ext cx="8677275" cy="1515800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奶牛发情细节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数据可以通过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web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进行访问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 (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手机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Ipad</a:t>
            </a:r>
            <a:r>
              <a:rPr 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…)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  <a:p>
            <a:pPr marL="800100" lvl="2" indent="-342900">
              <a:lnSpc>
                <a:spcPts val="336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发情报告可以通过短信（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5.1</a:t>
            </a:r>
            <a:r>
              <a:rPr lang="zh-CN" altLang="en-US" sz="180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版本以下）和</a:t>
            </a:r>
            <a:r>
              <a:rPr lang="en-US" altLang="zh-CN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E-Mail</a:t>
            </a:r>
            <a:r>
              <a:rPr lang="zh-CN" altLang="en-US" sz="1800" dirty="0" smtClean="0">
                <a:solidFill>
                  <a:schemeClr val="accent1"/>
                </a:solidFill>
                <a:latin typeface="+mn-ea"/>
                <a:cs typeface="Arial" pitchFamily="34" charset="0"/>
              </a:rPr>
              <a:t>直接发送给相关人员</a:t>
            </a:r>
            <a:endParaRPr lang="en-US" sz="1800" dirty="0">
              <a:solidFill>
                <a:schemeClr val="accent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3" y="2139702"/>
            <a:ext cx="5904656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1" dirty="0" err="1" smtClean="0">
                <a:latin typeface="+mj-ea"/>
              </a:rPr>
              <a:t>AfiAct</a:t>
            </a:r>
            <a:r>
              <a:rPr lang="en-US" altLang="zh-CN" b="1" dirty="0" smtClean="0">
                <a:latin typeface="+mj-ea"/>
              </a:rPr>
              <a:t> </a:t>
            </a:r>
            <a:r>
              <a:rPr lang="en-US" b="1" dirty="0" smtClean="0">
                <a:latin typeface="+mj-ea"/>
              </a:rPr>
              <a:t>– </a:t>
            </a:r>
            <a:r>
              <a:rPr lang="zh-CN" altLang="en-US" b="1" dirty="0" smtClean="0">
                <a:latin typeface="+mj-ea"/>
              </a:rPr>
              <a:t>计步器数据记录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pic>
        <p:nvPicPr>
          <p:cNvPr id="2050" name="Picture 2" descr="C:\Users\adi_n\Desktop\pics\SECCAMANI\activity log repo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" y="1131590"/>
            <a:ext cx="9022823" cy="236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AfiAct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安装要点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9542"/>
            <a:ext cx="4046388" cy="351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746929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一代接收器需注意防尘放水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安装在结实固定的支架上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接收器高度离地面</a:t>
            </a:r>
            <a:r>
              <a:rPr lang="en-US" altLang="zh-CN" dirty="0" smtClean="0"/>
              <a:t>3.5</a:t>
            </a:r>
            <a:r>
              <a:rPr lang="zh-CN" altLang="en-US" dirty="0" smtClean="0"/>
              <a:t>米</a:t>
            </a:r>
            <a:endParaRPr lang="en-US" altLang="zh-CN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线</a:t>
            </a:r>
            <a:r>
              <a:rPr lang="zh-CN" altLang="en-US" dirty="0" smtClean="0"/>
              <a:t>缆保护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AfiAct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二代计步器类型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64532"/>
              </p:ext>
            </p:extLst>
          </p:nvPr>
        </p:nvGraphicFramePr>
        <p:xfrm>
          <a:off x="971600" y="1851670"/>
          <a:ext cx="6311900" cy="1773555"/>
        </p:xfrm>
        <a:graphic>
          <a:graphicData uri="http://schemas.openxmlformats.org/drawingml/2006/table">
            <a:tbl>
              <a:tblPr/>
              <a:tblGrid>
                <a:gridCol w="1512168"/>
                <a:gridCol w="3024336"/>
                <a:gridCol w="1775396"/>
              </a:tblGrid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</a:br>
                      <a:endParaRPr lang="zh-CN" altLang="en-US" sz="14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 dirty="0" smtClean="0">
                          <a:effectLst/>
                          <a:latin typeface="+mn-ea"/>
                          <a:ea typeface="+mn-ea"/>
                        </a:rPr>
                        <a:t>原型号</a:t>
                      </a:r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及编号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dirty="0" smtClean="0">
                          <a:effectLst/>
                          <a:latin typeface="+mn-ea"/>
                          <a:ea typeface="+mn-ea"/>
                        </a:rPr>
                        <a:t>现型号及编号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一代计步器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200KHz（4086386）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  <a:latin typeface="+mn-ea"/>
                          <a:ea typeface="+mn-ea"/>
                        </a:rPr>
                        <a:t>200KHz（4086386）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奶厅识别感应器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200KHz（4025200）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200KHz（4025200）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1450">
                <a:tc rowSpan="2">
                  <a:txBody>
                    <a:bodyPr/>
                    <a:lstStyle/>
                    <a:p>
                      <a:pPr fontAlgn="ctr"/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二代计步器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型，</a:t>
                      </a:r>
                      <a:r>
                        <a:rPr lang="en-US" altLang="zh-CN" sz="1400" dirty="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KHz，916MHz（4009600）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r>
                        <a:rPr lang="en-US" sz="1400">
                          <a:effectLst/>
                          <a:latin typeface="+mn-ea"/>
                          <a:ea typeface="+mn-ea"/>
                        </a:rPr>
                        <a:t>C</a:t>
                      </a:r>
                      <a:r>
                        <a:rPr lang="zh-CN" altLang="en-US" sz="1400">
                          <a:effectLst/>
                          <a:latin typeface="+mn-ea"/>
                          <a:ea typeface="+mn-ea"/>
                        </a:rPr>
                        <a:t>型，</a:t>
                      </a:r>
                      <a:r>
                        <a:rPr lang="en-US" altLang="zh-CN" sz="1400">
                          <a:effectLst/>
                          <a:latin typeface="+mn-ea"/>
                          <a:ea typeface="+mn-ea"/>
                        </a:rPr>
                        <a:t>200</a:t>
                      </a:r>
                      <a:r>
                        <a:rPr lang="en-US" sz="1400">
                          <a:effectLst/>
                          <a:latin typeface="+mn-ea"/>
                          <a:ea typeface="+mn-ea"/>
                        </a:rPr>
                        <a:t>KHz，868MHz（4009630）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型，</a:t>
                      </a:r>
                      <a:r>
                        <a:rPr lang="en-US" altLang="zh-CN" sz="1400" dirty="0">
                          <a:effectLst/>
                          <a:latin typeface="+mn-ea"/>
                          <a:ea typeface="+mn-ea"/>
                        </a:rPr>
                        <a:t>80</a:t>
                      </a:r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KHz，868MHz（4009610）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>
                          <a:effectLst/>
                          <a:latin typeface="+mn-ea"/>
                          <a:ea typeface="+mn-ea"/>
                        </a:rPr>
                        <a:t>牛舍接收器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>
                          <a:effectLst/>
                          <a:latin typeface="+mn-ea"/>
                          <a:ea typeface="+mn-ea"/>
                        </a:rPr>
                        <a:t>一代</a:t>
                      </a:r>
                      <a:r>
                        <a:rPr lang="en-US" sz="1400">
                          <a:effectLst/>
                          <a:latin typeface="+mn-ea"/>
                          <a:ea typeface="+mn-ea"/>
                        </a:rPr>
                        <a:t>A</a:t>
                      </a:r>
                      <a:r>
                        <a:rPr lang="zh-CN" altLang="en-US" sz="1400">
                          <a:effectLst/>
                          <a:latin typeface="+mn-ea"/>
                          <a:ea typeface="+mn-ea"/>
                        </a:rPr>
                        <a:t>型，</a:t>
                      </a:r>
                      <a:r>
                        <a:rPr lang="en-US" altLang="zh-CN" sz="1400">
                          <a:effectLst/>
                          <a:latin typeface="+mn-ea"/>
                          <a:ea typeface="+mn-ea"/>
                        </a:rPr>
                        <a:t>916</a:t>
                      </a:r>
                      <a:r>
                        <a:rPr lang="en-US" sz="1400">
                          <a:effectLst/>
                          <a:latin typeface="+mn-ea"/>
                          <a:ea typeface="+mn-ea"/>
                        </a:rPr>
                        <a:t>MHz（4256000）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二代</a:t>
                      </a:r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型，</a:t>
                      </a:r>
                      <a:r>
                        <a:rPr lang="en-US" altLang="zh-CN" sz="1400" dirty="0">
                          <a:effectLst/>
                          <a:latin typeface="+mn-ea"/>
                          <a:ea typeface="+mn-ea"/>
                        </a:rPr>
                        <a:t>868</a:t>
                      </a:r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MHz（4256201）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一代</a:t>
                      </a:r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B</a:t>
                      </a:r>
                      <a:r>
                        <a:rPr lang="zh-CN" altLang="en-US" sz="1400" dirty="0">
                          <a:effectLst/>
                          <a:latin typeface="+mn-ea"/>
                          <a:ea typeface="+mn-ea"/>
                        </a:rPr>
                        <a:t>型，</a:t>
                      </a:r>
                      <a:r>
                        <a:rPr lang="en-US" altLang="zh-CN" sz="1400" dirty="0">
                          <a:effectLst/>
                          <a:latin typeface="+mn-ea"/>
                          <a:ea typeface="+mn-ea"/>
                        </a:rPr>
                        <a:t>868</a:t>
                      </a:r>
                      <a:r>
                        <a:rPr lang="en-US" sz="1400" dirty="0">
                          <a:effectLst/>
                          <a:latin typeface="+mn-ea"/>
                          <a:ea typeface="+mn-ea"/>
                        </a:rPr>
                        <a:t>MHz（4256001）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16050" y="2208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7155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>
                <a:latin typeface="+mn-ea"/>
              </a:rPr>
              <a:t>之前根据</a:t>
            </a:r>
            <a:r>
              <a:rPr lang="zh-CN" altLang="en-US" dirty="0">
                <a:latin typeface="+mn-ea"/>
              </a:rPr>
              <a:t>中国无线电频率要求，</a:t>
            </a:r>
            <a:r>
              <a:rPr lang="zh-CN" altLang="en-US" dirty="0" smtClean="0">
                <a:latin typeface="+mn-ea"/>
              </a:rPr>
              <a:t>对于二代计步器</a:t>
            </a:r>
            <a:r>
              <a:rPr lang="zh-CN" altLang="en-US" dirty="0">
                <a:latin typeface="+mn-ea"/>
              </a:rPr>
              <a:t>频率做出了调整，但该方案不是最佳解决方案（同时调整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代和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代感应器频率</a:t>
            </a:r>
            <a:r>
              <a:rPr lang="zh-CN" altLang="en-US" dirty="0">
                <a:latin typeface="+mn-ea"/>
              </a:rPr>
              <a:t>）。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>
                <a:latin typeface="+mn-ea"/>
              </a:rPr>
              <a:t>现在只需要调整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代计步器频率（使用 </a:t>
            </a:r>
            <a:r>
              <a:rPr lang="en-US" altLang="zh-CN" dirty="0">
                <a:latin typeface="+mn-ea"/>
              </a:rPr>
              <a:t>C</a:t>
            </a:r>
            <a:r>
              <a:rPr lang="zh-CN" altLang="en-US" dirty="0">
                <a:latin typeface="+mn-ea"/>
              </a:rPr>
              <a:t>型二代计步器），一代感应器保持原来的</a:t>
            </a:r>
            <a:r>
              <a:rPr lang="en-US" altLang="zh-CN" dirty="0">
                <a:latin typeface="+mn-ea"/>
              </a:rPr>
              <a:t>200KHz</a:t>
            </a:r>
            <a:r>
              <a:rPr lang="zh-CN" altLang="en-US" dirty="0">
                <a:latin typeface="+mn-ea"/>
              </a:rPr>
              <a:t>不变，即可同时兼容原一代计步器识别方式及调整后的二代计步器识别</a:t>
            </a:r>
            <a:r>
              <a:rPr lang="zh-CN" altLang="en-US" dirty="0" smtClean="0">
                <a:latin typeface="+mn-ea"/>
              </a:rPr>
              <a:t>方式。</a:t>
            </a:r>
            <a:endParaRPr lang="zh-CN" altLang="en-US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795885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CN" altLang="en-US" dirty="0"/>
              <a:t>对于</a:t>
            </a:r>
            <a:r>
              <a:rPr lang="en-US" altLang="zh-CN" dirty="0"/>
              <a:t>2017</a:t>
            </a:r>
            <a:r>
              <a:rPr lang="zh-CN" altLang="en-US" dirty="0"/>
              <a:t>年起所有的新牧场新客户购买二代发情监测系统，必须统一采购以上</a:t>
            </a:r>
            <a:r>
              <a:rPr lang="en-US" altLang="zh-CN" dirty="0"/>
              <a:t>C</a:t>
            </a:r>
            <a:r>
              <a:rPr lang="zh-CN" altLang="en-US" dirty="0"/>
              <a:t>型二代计步器（</a:t>
            </a:r>
            <a:r>
              <a:rPr lang="en-US" altLang="zh-CN" dirty="0"/>
              <a:t>4009630</a:t>
            </a:r>
            <a:r>
              <a:rPr lang="zh-CN" altLang="en-US" dirty="0"/>
              <a:t>）及对应的接收器（</a:t>
            </a:r>
            <a:r>
              <a:rPr lang="en-US" altLang="zh-CN" dirty="0"/>
              <a:t>4256001</a:t>
            </a:r>
            <a:r>
              <a:rPr lang="zh-CN" altLang="en-US" dirty="0"/>
              <a:t>），而一代计步器及感应器保持不变。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dirty="0" smtClean="0"/>
              <a:t>对于</a:t>
            </a:r>
            <a:r>
              <a:rPr lang="zh-CN" altLang="en-US" dirty="0"/>
              <a:t>之前已经使用</a:t>
            </a:r>
            <a:r>
              <a:rPr lang="en-US" altLang="zh-CN" dirty="0"/>
              <a:t>A</a:t>
            </a:r>
            <a:r>
              <a:rPr lang="zh-CN" altLang="en-US" dirty="0"/>
              <a:t>型二代计步器、</a:t>
            </a:r>
            <a:r>
              <a:rPr lang="en-US" altLang="zh-CN" dirty="0"/>
              <a:t>B</a:t>
            </a:r>
            <a:r>
              <a:rPr lang="zh-CN" altLang="en-US" dirty="0"/>
              <a:t>型二代计步器及对应一代接收器的牧场，我们会继续供货，不需要作出更改。</a:t>
            </a:r>
          </a:p>
        </p:txBody>
      </p:sp>
    </p:spTree>
    <p:extLst>
      <p:ext uri="{BB962C8B-B14F-4D97-AF65-F5344CB8AC3E}">
        <p14:creationId xmlns:p14="http://schemas.microsoft.com/office/powerpoint/2010/main" val="178403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AfiAct</a:t>
            </a:r>
            <a:r>
              <a:rPr lang="en-US" altLang="zh-CN" dirty="0" smtClean="0"/>
              <a:t> II—</a:t>
            </a:r>
            <a:r>
              <a:rPr lang="zh-CN" altLang="en-US" dirty="0" smtClean="0"/>
              <a:t>产品</a:t>
            </a:r>
            <a:r>
              <a:rPr lang="zh-CN" altLang="en-US" dirty="0"/>
              <a:t>编号</a:t>
            </a:r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53519"/>
              </p:ext>
            </p:extLst>
          </p:nvPr>
        </p:nvGraphicFramePr>
        <p:xfrm>
          <a:off x="611560" y="843558"/>
          <a:ext cx="8234238" cy="3173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957"/>
                <a:gridCol w="3729225"/>
                <a:gridCol w="2164039"/>
                <a:gridCol w="1606017"/>
              </a:tblGrid>
              <a:tr h="167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  <a:latin typeface="+mn-ea"/>
                          <a:ea typeface="+mn-ea"/>
                        </a:rPr>
                        <a:t>#</a:t>
                      </a:r>
                      <a:endParaRPr lang="en-US" altLang="zh-CN" sz="12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描述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数量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产品编号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AfiAct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II Reader, </a:t>
                      </a:r>
                      <a:r>
                        <a:rPr 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868 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MHz</a:t>
                      </a:r>
                      <a:b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AfiAct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II 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接收器 </a:t>
                      </a:r>
                      <a:r>
                        <a:rPr lang="en-US" altLang="zh-CN" sz="1200" b="0" u="none" strike="noStrike" dirty="0" smtClean="0">
                          <a:effectLst/>
                          <a:latin typeface="+mn-ea"/>
                          <a:ea typeface="+mn-ea"/>
                        </a:rPr>
                        <a:t>868</a:t>
                      </a:r>
                      <a:r>
                        <a:rPr 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MHz</a:t>
                      </a:r>
                      <a:endParaRPr 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1 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或更多</a:t>
                      </a:r>
                      <a:b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根据识别区域大小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 dirty="0" smtClean="0">
                          <a:effectLst/>
                          <a:latin typeface="+mn-ea"/>
                          <a:ea typeface="+mn-ea"/>
                        </a:rPr>
                        <a:t>4256201</a:t>
                      </a:r>
                      <a:endParaRPr lang="en-US" altLang="zh-CN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Connection Box </a:t>
                      </a:r>
                      <a:b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接线盒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effectLst/>
                          <a:latin typeface="+mn-ea"/>
                          <a:ea typeface="+mn-ea"/>
                        </a:rPr>
                        <a:t>每个接收器</a:t>
                      </a:r>
                      <a:r>
                        <a:rPr lang="en-US" altLang="zh-CN" sz="1200" b="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b="0" u="none" strike="noStrike">
                          <a:effectLst/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b="0" i="0" u="none" strike="noStrike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>
                          <a:effectLst/>
                          <a:latin typeface="+mn-ea"/>
                          <a:ea typeface="+mn-ea"/>
                        </a:rPr>
                        <a:t>4085851</a:t>
                      </a:r>
                      <a:endParaRPr lang="en-US" altLang="zh-CN" sz="1200" b="0" i="0" u="none" strike="noStrike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CABLE+CON. </a:t>
                      </a:r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AfiLab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&amp; </a:t>
                      </a:r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AfiFree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L=2.8M</a:t>
                      </a:r>
                      <a:b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连接线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>
                          <a:effectLst/>
                          <a:latin typeface="+mn-ea"/>
                          <a:ea typeface="+mn-ea"/>
                        </a:rPr>
                        <a:t>每个接收器</a:t>
                      </a:r>
                      <a:r>
                        <a:rPr lang="en-US" altLang="zh-CN" sz="1200" b="0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b="0" u="none" strike="noStrike">
                          <a:effectLst/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b="0" i="0" u="none" strike="noStrike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>
                          <a:effectLst/>
                          <a:latin typeface="+mn-ea"/>
                          <a:ea typeface="+mn-ea"/>
                        </a:rPr>
                        <a:t>4093506</a:t>
                      </a:r>
                      <a:endParaRPr lang="en-US" altLang="zh-CN" sz="1200" b="0" i="0" u="none" strike="noStrike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Transformer 230/24V 75VA</a:t>
                      </a:r>
                      <a:b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变压器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230/24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V 75VA</a:t>
                      </a:r>
                      <a:endParaRPr 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每个接收器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5000561</a:t>
                      </a:r>
                      <a:endParaRPr lang="en-US" altLang="zh-CN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Network Cable </a:t>
                      </a:r>
                      <a:endParaRPr lang="en-US" sz="1200" b="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rtl="0" fontAlgn="ctr"/>
                      <a:r>
                        <a:rPr lang="zh-CN" alt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网线</a:t>
                      </a:r>
                      <a:endParaRPr 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i="0" u="none" strike="noStrike" dirty="0" smtClean="0">
                          <a:solidFill>
                            <a:srgbClr val="444949"/>
                          </a:solidFill>
                          <a:effectLst/>
                          <a:latin typeface="+mn-ea"/>
                          <a:ea typeface="+mn-ea"/>
                        </a:rPr>
                        <a:t>根据识别区域大小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9030498</a:t>
                      </a:r>
                      <a:endParaRPr lang="en-US" altLang="zh-CN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AfiFarm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5.2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  Software </a:t>
                      </a:r>
                      <a:endParaRPr lang="en-US" sz="1200" b="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sz="1200" b="0" u="none" strike="noStrike" dirty="0" err="1" smtClean="0">
                          <a:effectLst/>
                          <a:latin typeface="+mn-ea"/>
                          <a:ea typeface="+mn-ea"/>
                        </a:rPr>
                        <a:t>AfiFarm</a:t>
                      </a:r>
                      <a:r>
                        <a:rPr 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 5.2</a:t>
                      </a:r>
                      <a:r>
                        <a:rPr lang="zh-CN" alt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软件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每个项目</a:t>
                      </a:r>
                      <a:r>
                        <a:rPr lang="en-US" altLang="zh-CN" sz="1200" b="0" u="none" strike="noStrike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个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520C00M</a:t>
                      </a:r>
                      <a:endParaRPr lang="en-US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 smtClean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AfiTag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II </a:t>
                      </a:r>
                      <a:r>
                        <a:rPr 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200KH</a:t>
                      </a:r>
                      <a:r>
                        <a:rPr lang="en-US" altLang="zh-CN" sz="1200" b="0" u="none" strike="noStrike" dirty="0" smtClean="0">
                          <a:effectLst/>
                          <a:latin typeface="+mn-ea"/>
                          <a:ea typeface="+mn-ea"/>
                        </a:rPr>
                        <a:t>z</a:t>
                      </a:r>
                      <a:r>
                        <a:rPr lang="zh-CN" alt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，</a:t>
                      </a:r>
                      <a:r>
                        <a:rPr lang="en-US" altLang="zh-CN" sz="1200" b="0" u="none" strike="noStrike" dirty="0" smtClean="0">
                          <a:effectLst/>
                          <a:latin typeface="+mn-ea"/>
                          <a:ea typeface="+mn-ea"/>
                        </a:rPr>
                        <a:t>868MHz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AfiTag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II </a:t>
                      </a:r>
                      <a:r>
                        <a:rPr lang="zh-CN" altLang="en-US" sz="1200" b="0" u="none" strike="noStrike" dirty="0" smtClean="0">
                          <a:effectLst/>
                          <a:latin typeface="+mn-ea"/>
                          <a:ea typeface="+mn-ea"/>
                        </a:rPr>
                        <a:t>计步器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根据牛数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 dirty="0" smtClean="0">
                          <a:effectLst/>
                          <a:latin typeface="+mn-ea"/>
                          <a:ea typeface="+mn-ea"/>
                        </a:rPr>
                        <a:t>4009630</a:t>
                      </a:r>
                      <a:endParaRPr lang="en-US" altLang="zh-CN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1" u="none" strike="noStrike" dirty="0" smtClean="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Strap for </a:t>
                      </a:r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AfiTag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II</a:t>
                      </a:r>
                      <a:b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200" b="0" u="none" strike="noStrike" dirty="0" err="1">
                          <a:effectLst/>
                          <a:latin typeface="+mn-ea"/>
                          <a:ea typeface="+mn-ea"/>
                        </a:rPr>
                        <a:t>AfiTag</a:t>
                      </a:r>
                      <a:r>
                        <a:rPr lang="en-US" sz="1200" b="0" u="none" strike="noStrike" dirty="0">
                          <a:effectLst/>
                          <a:latin typeface="+mn-ea"/>
                          <a:ea typeface="+mn-ea"/>
                        </a:rPr>
                        <a:t> II 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绑带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牛数</a:t>
                      </a:r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+15%</a:t>
                      </a:r>
                      <a:r>
                        <a:rPr lang="zh-CN" altLang="en-US" sz="1200" b="0" u="none" strike="noStrike" dirty="0">
                          <a:effectLst/>
                          <a:latin typeface="+mn-ea"/>
                          <a:ea typeface="+mn-ea"/>
                        </a:rPr>
                        <a:t>备用</a:t>
                      </a:r>
                      <a:endParaRPr lang="zh-CN" altLang="en-US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b="0" u="none" strike="noStrike" dirty="0">
                          <a:effectLst/>
                          <a:latin typeface="+mn-ea"/>
                          <a:ea typeface="+mn-ea"/>
                        </a:rPr>
                        <a:t>4086133</a:t>
                      </a:r>
                      <a:endParaRPr lang="en-US" altLang="zh-CN" sz="1200" b="0" i="0" u="none" strike="noStrike" dirty="0">
                        <a:solidFill>
                          <a:srgbClr val="444949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0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CA9EB2-F607-4133-973A-0B50260F6DD2}"/>
              </a:ext>
            </a:extLst>
          </p:cNvPr>
          <p:cNvSpPr/>
          <p:nvPr/>
        </p:nvSpPr>
        <p:spPr>
          <a:xfrm>
            <a:off x="0" y="1"/>
            <a:ext cx="9144000" cy="3636316"/>
          </a:xfrm>
          <a:prstGeom prst="rect">
            <a:avLst/>
          </a:prstGeom>
          <a:solidFill>
            <a:srgbClr val="009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72" name="Group 4">
            <a:extLst>
              <a:ext uri="{FF2B5EF4-FFF2-40B4-BE49-F238E27FC236}">
                <a16:creationId xmlns="" xmlns:a16="http://schemas.microsoft.com/office/drawing/2014/main" id="{8E5AF4EB-8619-4554-BA50-E9DB8B7069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9417" y="2896720"/>
            <a:ext cx="2648738" cy="912763"/>
            <a:chOff x="-69" y="1292"/>
            <a:chExt cx="3372" cy="1162"/>
          </a:xfrm>
        </p:grpSpPr>
        <p:sp>
          <p:nvSpPr>
            <p:cNvPr id="73" name="Freeform 5">
              <a:extLst>
                <a:ext uri="{FF2B5EF4-FFF2-40B4-BE49-F238E27FC236}">
                  <a16:creationId xmlns="" xmlns:a16="http://schemas.microsoft.com/office/drawing/2014/main" id="{E31F078E-28AA-44EE-9ECD-B6980638B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" y="1397"/>
              <a:ext cx="77" cy="140"/>
            </a:xfrm>
            <a:custGeom>
              <a:avLst/>
              <a:gdLst>
                <a:gd name="T0" fmla="*/ 9 w 51"/>
                <a:gd name="T1" fmla="*/ 53 h 93"/>
                <a:gd name="T2" fmla="*/ 19 w 51"/>
                <a:gd name="T3" fmla="*/ 76 h 93"/>
                <a:gd name="T4" fmla="*/ 20 w 51"/>
                <a:gd name="T5" fmla="*/ 79 h 93"/>
                <a:gd name="T6" fmla="*/ 23 w 51"/>
                <a:gd name="T7" fmla="*/ 91 h 93"/>
                <a:gd name="T8" fmla="*/ 32 w 51"/>
                <a:gd name="T9" fmla="*/ 83 h 93"/>
                <a:gd name="T10" fmla="*/ 50 w 51"/>
                <a:gd name="T11" fmla="*/ 29 h 93"/>
                <a:gd name="T12" fmla="*/ 42 w 51"/>
                <a:gd name="T13" fmla="*/ 8 h 93"/>
                <a:gd name="T14" fmla="*/ 24 w 51"/>
                <a:gd name="T15" fmla="*/ 0 h 93"/>
                <a:gd name="T16" fmla="*/ 0 w 51"/>
                <a:gd name="T17" fmla="*/ 27 h 93"/>
                <a:gd name="T18" fmla="*/ 8 w 51"/>
                <a:gd name="T19" fmla="*/ 52 h 93"/>
                <a:gd name="T20" fmla="*/ 9 w 51"/>
                <a:gd name="T21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9" y="53"/>
                  </a:moveTo>
                  <a:cubicBezTo>
                    <a:pt x="14" y="62"/>
                    <a:pt x="17" y="66"/>
                    <a:pt x="19" y="76"/>
                  </a:cubicBezTo>
                  <a:cubicBezTo>
                    <a:pt x="19" y="77"/>
                    <a:pt x="19" y="78"/>
                    <a:pt x="20" y="79"/>
                  </a:cubicBezTo>
                  <a:cubicBezTo>
                    <a:pt x="20" y="83"/>
                    <a:pt x="20" y="90"/>
                    <a:pt x="23" y="91"/>
                  </a:cubicBezTo>
                  <a:cubicBezTo>
                    <a:pt x="26" y="93"/>
                    <a:pt x="29" y="87"/>
                    <a:pt x="32" y="83"/>
                  </a:cubicBezTo>
                  <a:cubicBezTo>
                    <a:pt x="37" y="76"/>
                    <a:pt x="51" y="42"/>
                    <a:pt x="50" y="29"/>
                  </a:cubicBezTo>
                  <a:cubicBezTo>
                    <a:pt x="50" y="21"/>
                    <a:pt x="48" y="13"/>
                    <a:pt x="42" y="8"/>
                  </a:cubicBezTo>
                  <a:cubicBezTo>
                    <a:pt x="37" y="2"/>
                    <a:pt x="31" y="0"/>
                    <a:pt x="24" y="0"/>
                  </a:cubicBezTo>
                  <a:cubicBezTo>
                    <a:pt x="12" y="1"/>
                    <a:pt x="1" y="12"/>
                    <a:pt x="0" y="27"/>
                  </a:cubicBezTo>
                  <a:cubicBezTo>
                    <a:pt x="0" y="37"/>
                    <a:pt x="3" y="43"/>
                    <a:pt x="8" y="52"/>
                  </a:cubicBezTo>
                  <a:cubicBezTo>
                    <a:pt x="9" y="52"/>
                    <a:pt x="9" y="52"/>
                    <a:pt x="9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">
              <a:extLst>
                <a:ext uri="{FF2B5EF4-FFF2-40B4-BE49-F238E27FC236}">
                  <a16:creationId xmlns="" xmlns:a16="http://schemas.microsoft.com/office/drawing/2014/main" id="{960AA55A-3637-425B-83F1-8D3C5BE87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1486"/>
              <a:ext cx="78" cy="65"/>
            </a:xfrm>
            <a:custGeom>
              <a:avLst/>
              <a:gdLst>
                <a:gd name="T0" fmla="*/ 52 w 52"/>
                <a:gd name="T1" fmla="*/ 20 h 43"/>
                <a:gd name="T2" fmla="*/ 28 w 52"/>
                <a:gd name="T3" fmla="*/ 1 h 43"/>
                <a:gd name="T4" fmla="*/ 9 w 52"/>
                <a:gd name="T5" fmla="*/ 26 h 43"/>
                <a:gd name="T6" fmla="*/ 52 w 52"/>
                <a:gd name="T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3">
                  <a:moveTo>
                    <a:pt x="52" y="20"/>
                  </a:moveTo>
                  <a:cubicBezTo>
                    <a:pt x="52" y="8"/>
                    <a:pt x="40" y="0"/>
                    <a:pt x="28" y="1"/>
                  </a:cubicBezTo>
                  <a:cubicBezTo>
                    <a:pt x="13" y="2"/>
                    <a:pt x="0" y="15"/>
                    <a:pt x="9" y="26"/>
                  </a:cubicBezTo>
                  <a:cubicBezTo>
                    <a:pt x="23" y="43"/>
                    <a:pt x="50" y="37"/>
                    <a:pt x="52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7">
              <a:extLst>
                <a:ext uri="{FF2B5EF4-FFF2-40B4-BE49-F238E27FC236}">
                  <a16:creationId xmlns="" xmlns:a16="http://schemas.microsoft.com/office/drawing/2014/main" id="{3BD45FFC-B638-4F34-A1C8-1B4BEF8F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1509"/>
              <a:ext cx="190" cy="153"/>
            </a:xfrm>
            <a:custGeom>
              <a:avLst/>
              <a:gdLst>
                <a:gd name="T0" fmla="*/ 40 w 126"/>
                <a:gd name="T1" fmla="*/ 74 h 102"/>
                <a:gd name="T2" fmla="*/ 102 w 126"/>
                <a:gd name="T3" fmla="*/ 90 h 102"/>
                <a:gd name="T4" fmla="*/ 116 w 126"/>
                <a:gd name="T5" fmla="*/ 68 h 102"/>
                <a:gd name="T6" fmla="*/ 79 w 126"/>
                <a:gd name="T7" fmla="*/ 12 h 102"/>
                <a:gd name="T8" fmla="*/ 45 w 126"/>
                <a:gd name="T9" fmla="*/ 0 h 102"/>
                <a:gd name="T10" fmla="*/ 11 w 126"/>
                <a:gd name="T11" fmla="*/ 18 h 102"/>
                <a:gd name="T12" fmla="*/ 40 w 126"/>
                <a:gd name="T13" fmla="*/ 7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02">
                  <a:moveTo>
                    <a:pt x="40" y="74"/>
                  </a:moveTo>
                  <a:cubicBezTo>
                    <a:pt x="55" y="80"/>
                    <a:pt x="75" y="71"/>
                    <a:pt x="102" y="90"/>
                  </a:cubicBezTo>
                  <a:cubicBezTo>
                    <a:pt x="121" y="102"/>
                    <a:pt x="126" y="93"/>
                    <a:pt x="116" y="68"/>
                  </a:cubicBezTo>
                  <a:cubicBezTo>
                    <a:pt x="106" y="46"/>
                    <a:pt x="94" y="25"/>
                    <a:pt x="79" y="12"/>
                  </a:cubicBezTo>
                  <a:cubicBezTo>
                    <a:pt x="69" y="5"/>
                    <a:pt x="56" y="0"/>
                    <a:pt x="45" y="0"/>
                  </a:cubicBezTo>
                  <a:cubicBezTo>
                    <a:pt x="31" y="0"/>
                    <a:pt x="18" y="6"/>
                    <a:pt x="11" y="18"/>
                  </a:cubicBezTo>
                  <a:cubicBezTo>
                    <a:pt x="0" y="39"/>
                    <a:pt x="12" y="64"/>
                    <a:pt x="40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8">
              <a:extLst>
                <a:ext uri="{FF2B5EF4-FFF2-40B4-BE49-F238E27FC236}">
                  <a16:creationId xmlns="" xmlns:a16="http://schemas.microsoft.com/office/drawing/2014/main" id="{BE83E920-CC4D-4A68-8A36-F9C2B8F5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" y="1292"/>
              <a:ext cx="126" cy="188"/>
            </a:xfrm>
            <a:custGeom>
              <a:avLst/>
              <a:gdLst>
                <a:gd name="T0" fmla="*/ 63 w 84"/>
                <a:gd name="T1" fmla="*/ 108 h 125"/>
                <a:gd name="T2" fmla="*/ 83 w 84"/>
                <a:gd name="T3" fmla="*/ 95 h 125"/>
                <a:gd name="T4" fmla="*/ 75 w 84"/>
                <a:gd name="T5" fmla="*/ 35 h 125"/>
                <a:gd name="T6" fmla="*/ 17 w 84"/>
                <a:gd name="T7" fmla="*/ 13 h 125"/>
                <a:gd name="T8" fmla="*/ 18 w 84"/>
                <a:gd name="T9" fmla="*/ 71 h 125"/>
                <a:gd name="T10" fmla="*/ 63 w 84"/>
                <a:gd name="T11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25">
                  <a:moveTo>
                    <a:pt x="63" y="108"/>
                  </a:moveTo>
                  <a:cubicBezTo>
                    <a:pt x="74" y="125"/>
                    <a:pt x="82" y="120"/>
                    <a:pt x="83" y="95"/>
                  </a:cubicBezTo>
                  <a:cubicBezTo>
                    <a:pt x="84" y="74"/>
                    <a:pt x="82" y="51"/>
                    <a:pt x="75" y="35"/>
                  </a:cubicBezTo>
                  <a:cubicBezTo>
                    <a:pt x="63" y="13"/>
                    <a:pt x="37" y="0"/>
                    <a:pt x="17" y="13"/>
                  </a:cubicBezTo>
                  <a:cubicBezTo>
                    <a:pt x="0" y="26"/>
                    <a:pt x="0" y="51"/>
                    <a:pt x="18" y="71"/>
                  </a:cubicBezTo>
                  <a:cubicBezTo>
                    <a:pt x="28" y="81"/>
                    <a:pt x="49" y="82"/>
                    <a:pt x="6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9">
              <a:extLst>
                <a:ext uri="{FF2B5EF4-FFF2-40B4-BE49-F238E27FC236}">
                  <a16:creationId xmlns="" xmlns:a16="http://schemas.microsoft.com/office/drawing/2014/main" id="{72BF4353-A66E-4B22-88A9-A9124B1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1658"/>
              <a:ext cx="89" cy="146"/>
            </a:xfrm>
            <a:custGeom>
              <a:avLst/>
              <a:gdLst>
                <a:gd name="T0" fmla="*/ 33 w 59"/>
                <a:gd name="T1" fmla="*/ 82 h 97"/>
                <a:gd name="T2" fmla="*/ 50 w 59"/>
                <a:gd name="T3" fmla="*/ 77 h 97"/>
                <a:gd name="T4" fmla="*/ 57 w 59"/>
                <a:gd name="T5" fmla="*/ 33 h 97"/>
                <a:gd name="T6" fmla="*/ 20 w 59"/>
                <a:gd name="T7" fmla="*/ 5 h 97"/>
                <a:gd name="T8" fmla="*/ 9 w 59"/>
                <a:gd name="T9" fmla="*/ 46 h 97"/>
                <a:gd name="T10" fmla="*/ 33 w 59"/>
                <a:gd name="T11" fmla="*/ 8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97">
                  <a:moveTo>
                    <a:pt x="33" y="82"/>
                  </a:moveTo>
                  <a:cubicBezTo>
                    <a:pt x="37" y="97"/>
                    <a:pt x="44" y="95"/>
                    <a:pt x="50" y="77"/>
                  </a:cubicBezTo>
                  <a:cubicBezTo>
                    <a:pt x="55" y="62"/>
                    <a:pt x="59" y="46"/>
                    <a:pt x="57" y="33"/>
                  </a:cubicBezTo>
                  <a:cubicBezTo>
                    <a:pt x="53" y="15"/>
                    <a:pt x="37" y="0"/>
                    <a:pt x="20" y="5"/>
                  </a:cubicBezTo>
                  <a:cubicBezTo>
                    <a:pt x="5" y="11"/>
                    <a:pt x="0" y="29"/>
                    <a:pt x="9" y="46"/>
                  </a:cubicBezTo>
                  <a:cubicBezTo>
                    <a:pt x="14" y="56"/>
                    <a:pt x="28" y="61"/>
                    <a:pt x="33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10">
              <a:extLst>
                <a:ext uri="{FF2B5EF4-FFF2-40B4-BE49-F238E27FC236}">
                  <a16:creationId xmlns="" xmlns:a16="http://schemas.microsoft.com/office/drawing/2014/main" id="{E31E7E57-B1FB-416A-8392-9FE113C3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474"/>
              <a:ext cx="48" cy="41"/>
            </a:xfrm>
            <a:custGeom>
              <a:avLst/>
              <a:gdLst>
                <a:gd name="T0" fmla="*/ 7 w 32"/>
                <a:gd name="T1" fmla="*/ 20 h 27"/>
                <a:gd name="T2" fmla="*/ 31 w 32"/>
                <a:gd name="T3" fmla="*/ 10 h 27"/>
                <a:gd name="T4" fmla="*/ 14 w 32"/>
                <a:gd name="T5" fmla="*/ 2 h 27"/>
                <a:gd name="T6" fmla="*/ 7 w 32"/>
                <a:gd name="T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7">
                  <a:moveTo>
                    <a:pt x="7" y="20"/>
                  </a:moveTo>
                  <a:cubicBezTo>
                    <a:pt x="17" y="27"/>
                    <a:pt x="32" y="20"/>
                    <a:pt x="31" y="10"/>
                  </a:cubicBezTo>
                  <a:cubicBezTo>
                    <a:pt x="29" y="3"/>
                    <a:pt x="21" y="0"/>
                    <a:pt x="14" y="2"/>
                  </a:cubicBezTo>
                  <a:cubicBezTo>
                    <a:pt x="6" y="5"/>
                    <a:pt x="0" y="14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11">
              <a:extLst>
                <a:ext uri="{FF2B5EF4-FFF2-40B4-BE49-F238E27FC236}">
                  <a16:creationId xmlns="" xmlns:a16="http://schemas.microsoft.com/office/drawing/2014/main" id="{BC3027EA-E3BC-439D-BF07-9F9B64F6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" y="1513"/>
              <a:ext cx="3372" cy="941"/>
            </a:xfrm>
            <a:custGeom>
              <a:avLst/>
              <a:gdLst>
                <a:gd name="T0" fmla="*/ 2167 w 2242"/>
                <a:gd name="T1" fmla="*/ 356 h 624"/>
                <a:gd name="T2" fmla="*/ 2113 w 2242"/>
                <a:gd name="T3" fmla="*/ 312 h 624"/>
                <a:gd name="T4" fmla="*/ 2055 w 2242"/>
                <a:gd name="T5" fmla="*/ 322 h 624"/>
                <a:gd name="T6" fmla="*/ 1942 w 2242"/>
                <a:gd name="T7" fmla="*/ 290 h 624"/>
                <a:gd name="T8" fmla="*/ 1795 w 2242"/>
                <a:gd name="T9" fmla="*/ 327 h 624"/>
                <a:gd name="T10" fmla="*/ 1736 w 2242"/>
                <a:gd name="T11" fmla="*/ 219 h 624"/>
                <a:gd name="T12" fmla="*/ 1602 w 2242"/>
                <a:gd name="T13" fmla="*/ 214 h 624"/>
                <a:gd name="T14" fmla="*/ 1620 w 2242"/>
                <a:gd name="T15" fmla="*/ 76 h 624"/>
                <a:gd name="T16" fmla="*/ 1506 w 2242"/>
                <a:gd name="T17" fmla="*/ 92 h 624"/>
                <a:gd name="T18" fmla="*/ 1459 w 2242"/>
                <a:gd name="T19" fmla="*/ 144 h 624"/>
                <a:gd name="T20" fmla="*/ 1360 w 2242"/>
                <a:gd name="T21" fmla="*/ 177 h 624"/>
                <a:gd name="T22" fmla="*/ 1259 w 2242"/>
                <a:gd name="T23" fmla="*/ 188 h 624"/>
                <a:gd name="T24" fmla="*/ 1166 w 2242"/>
                <a:gd name="T25" fmla="*/ 165 h 624"/>
                <a:gd name="T26" fmla="*/ 1105 w 2242"/>
                <a:gd name="T27" fmla="*/ 266 h 624"/>
                <a:gd name="T28" fmla="*/ 1035 w 2242"/>
                <a:gd name="T29" fmla="*/ 148 h 624"/>
                <a:gd name="T30" fmla="*/ 961 w 2242"/>
                <a:gd name="T31" fmla="*/ 93 h 624"/>
                <a:gd name="T32" fmla="*/ 895 w 2242"/>
                <a:gd name="T33" fmla="*/ 61 h 624"/>
                <a:gd name="T34" fmla="*/ 965 w 2242"/>
                <a:gd name="T35" fmla="*/ 188 h 624"/>
                <a:gd name="T36" fmla="*/ 872 w 2242"/>
                <a:gd name="T37" fmla="*/ 171 h 624"/>
                <a:gd name="T38" fmla="*/ 788 w 2242"/>
                <a:gd name="T39" fmla="*/ 95 h 624"/>
                <a:gd name="T40" fmla="*/ 654 w 2242"/>
                <a:gd name="T41" fmla="*/ 23 h 624"/>
                <a:gd name="T42" fmla="*/ 651 w 2242"/>
                <a:gd name="T43" fmla="*/ 85 h 624"/>
                <a:gd name="T44" fmla="*/ 660 w 2242"/>
                <a:gd name="T45" fmla="*/ 136 h 624"/>
                <a:gd name="T46" fmla="*/ 622 w 2242"/>
                <a:gd name="T47" fmla="*/ 98 h 624"/>
                <a:gd name="T48" fmla="*/ 580 w 2242"/>
                <a:gd name="T49" fmla="*/ 119 h 624"/>
                <a:gd name="T50" fmla="*/ 615 w 2242"/>
                <a:gd name="T51" fmla="*/ 166 h 624"/>
                <a:gd name="T52" fmla="*/ 553 w 2242"/>
                <a:gd name="T53" fmla="*/ 186 h 624"/>
                <a:gd name="T54" fmla="*/ 471 w 2242"/>
                <a:gd name="T55" fmla="*/ 233 h 624"/>
                <a:gd name="T56" fmla="*/ 367 w 2242"/>
                <a:gd name="T57" fmla="*/ 316 h 624"/>
                <a:gd name="T58" fmla="*/ 204 w 2242"/>
                <a:gd name="T59" fmla="*/ 355 h 624"/>
                <a:gd name="T60" fmla="*/ 99 w 2242"/>
                <a:gd name="T61" fmla="*/ 256 h 624"/>
                <a:gd name="T62" fmla="*/ 147 w 2242"/>
                <a:gd name="T63" fmla="*/ 370 h 624"/>
                <a:gd name="T64" fmla="*/ 77 w 2242"/>
                <a:gd name="T65" fmla="*/ 374 h 624"/>
                <a:gd name="T66" fmla="*/ 0 w 2242"/>
                <a:gd name="T67" fmla="*/ 598 h 624"/>
                <a:gd name="T68" fmla="*/ 2068 w 2242"/>
                <a:gd name="T69" fmla="*/ 596 h 624"/>
                <a:gd name="T70" fmla="*/ 2242 w 2242"/>
                <a:gd name="T71" fmla="*/ 600 h 624"/>
                <a:gd name="T72" fmla="*/ 2225 w 2242"/>
                <a:gd name="T73" fmla="*/ 45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42" h="624">
                  <a:moveTo>
                    <a:pt x="2225" y="457"/>
                  </a:moveTo>
                  <a:cubicBezTo>
                    <a:pt x="2225" y="457"/>
                    <a:pt x="2207" y="403"/>
                    <a:pt x="2167" y="356"/>
                  </a:cubicBezTo>
                  <a:cubicBezTo>
                    <a:pt x="2167" y="356"/>
                    <a:pt x="2149" y="334"/>
                    <a:pt x="2137" y="326"/>
                  </a:cubicBezTo>
                  <a:cubicBezTo>
                    <a:pt x="2128" y="319"/>
                    <a:pt x="2113" y="312"/>
                    <a:pt x="2113" y="312"/>
                  </a:cubicBezTo>
                  <a:cubicBezTo>
                    <a:pt x="2108" y="312"/>
                    <a:pt x="2102" y="312"/>
                    <a:pt x="2097" y="312"/>
                  </a:cubicBezTo>
                  <a:cubicBezTo>
                    <a:pt x="2082" y="312"/>
                    <a:pt x="2069" y="317"/>
                    <a:pt x="2055" y="322"/>
                  </a:cubicBezTo>
                  <a:cubicBezTo>
                    <a:pt x="2041" y="326"/>
                    <a:pt x="2027" y="330"/>
                    <a:pt x="2013" y="329"/>
                  </a:cubicBezTo>
                  <a:cubicBezTo>
                    <a:pt x="1980" y="325"/>
                    <a:pt x="1970" y="290"/>
                    <a:pt x="1942" y="290"/>
                  </a:cubicBezTo>
                  <a:cubicBezTo>
                    <a:pt x="1908" y="292"/>
                    <a:pt x="1909" y="310"/>
                    <a:pt x="1886" y="321"/>
                  </a:cubicBezTo>
                  <a:cubicBezTo>
                    <a:pt x="1860" y="334"/>
                    <a:pt x="1822" y="329"/>
                    <a:pt x="1795" y="327"/>
                  </a:cubicBezTo>
                  <a:cubicBezTo>
                    <a:pt x="1780" y="326"/>
                    <a:pt x="1769" y="321"/>
                    <a:pt x="1762" y="313"/>
                  </a:cubicBezTo>
                  <a:cubicBezTo>
                    <a:pt x="1743" y="291"/>
                    <a:pt x="1764" y="248"/>
                    <a:pt x="1736" y="219"/>
                  </a:cubicBezTo>
                  <a:cubicBezTo>
                    <a:pt x="1712" y="196"/>
                    <a:pt x="1688" y="212"/>
                    <a:pt x="1667" y="221"/>
                  </a:cubicBezTo>
                  <a:cubicBezTo>
                    <a:pt x="1647" y="229"/>
                    <a:pt x="1614" y="239"/>
                    <a:pt x="1602" y="214"/>
                  </a:cubicBezTo>
                  <a:cubicBezTo>
                    <a:pt x="1594" y="195"/>
                    <a:pt x="1622" y="163"/>
                    <a:pt x="1630" y="144"/>
                  </a:cubicBezTo>
                  <a:cubicBezTo>
                    <a:pt x="1640" y="120"/>
                    <a:pt x="1642" y="92"/>
                    <a:pt x="1620" y="76"/>
                  </a:cubicBezTo>
                  <a:cubicBezTo>
                    <a:pt x="1595" y="59"/>
                    <a:pt x="1574" y="70"/>
                    <a:pt x="1555" y="89"/>
                  </a:cubicBezTo>
                  <a:cubicBezTo>
                    <a:pt x="1541" y="104"/>
                    <a:pt x="1520" y="108"/>
                    <a:pt x="1506" y="92"/>
                  </a:cubicBezTo>
                  <a:cubicBezTo>
                    <a:pt x="1492" y="77"/>
                    <a:pt x="1467" y="82"/>
                    <a:pt x="1457" y="100"/>
                  </a:cubicBezTo>
                  <a:cubicBezTo>
                    <a:pt x="1452" y="109"/>
                    <a:pt x="1456" y="130"/>
                    <a:pt x="1459" y="144"/>
                  </a:cubicBezTo>
                  <a:cubicBezTo>
                    <a:pt x="1463" y="172"/>
                    <a:pt x="1470" y="222"/>
                    <a:pt x="1428" y="217"/>
                  </a:cubicBezTo>
                  <a:cubicBezTo>
                    <a:pt x="1404" y="215"/>
                    <a:pt x="1380" y="185"/>
                    <a:pt x="1360" y="177"/>
                  </a:cubicBezTo>
                  <a:cubicBezTo>
                    <a:pt x="1339" y="169"/>
                    <a:pt x="1310" y="164"/>
                    <a:pt x="1288" y="164"/>
                  </a:cubicBezTo>
                  <a:cubicBezTo>
                    <a:pt x="1263" y="165"/>
                    <a:pt x="1250" y="159"/>
                    <a:pt x="1259" y="188"/>
                  </a:cubicBezTo>
                  <a:cubicBezTo>
                    <a:pt x="1267" y="216"/>
                    <a:pt x="1247" y="233"/>
                    <a:pt x="1222" y="216"/>
                  </a:cubicBezTo>
                  <a:cubicBezTo>
                    <a:pt x="1205" y="203"/>
                    <a:pt x="1191" y="160"/>
                    <a:pt x="1166" y="165"/>
                  </a:cubicBezTo>
                  <a:cubicBezTo>
                    <a:pt x="1129" y="173"/>
                    <a:pt x="1152" y="214"/>
                    <a:pt x="1152" y="235"/>
                  </a:cubicBezTo>
                  <a:cubicBezTo>
                    <a:pt x="1152" y="261"/>
                    <a:pt x="1128" y="269"/>
                    <a:pt x="1105" y="266"/>
                  </a:cubicBezTo>
                  <a:cubicBezTo>
                    <a:pt x="1077" y="262"/>
                    <a:pt x="1058" y="237"/>
                    <a:pt x="1050" y="213"/>
                  </a:cubicBezTo>
                  <a:cubicBezTo>
                    <a:pt x="1043" y="192"/>
                    <a:pt x="1047" y="167"/>
                    <a:pt x="1035" y="148"/>
                  </a:cubicBezTo>
                  <a:cubicBezTo>
                    <a:pt x="1025" y="131"/>
                    <a:pt x="1013" y="134"/>
                    <a:pt x="997" y="130"/>
                  </a:cubicBezTo>
                  <a:cubicBezTo>
                    <a:pt x="976" y="125"/>
                    <a:pt x="972" y="109"/>
                    <a:pt x="961" y="93"/>
                  </a:cubicBezTo>
                  <a:cubicBezTo>
                    <a:pt x="951" y="79"/>
                    <a:pt x="941" y="61"/>
                    <a:pt x="926" y="53"/>
                  </a:cubicBezTo>
                  <a:cubicBezTo>
                    <a:pt x="917" y="49"/>
                    <a:pt x="897" y="46"/>
                    <a:pt x="895" y="61"/>
                  </a:cubicBezTo>
                  <a:cubicBezTo>
                    <a:pt x="894" y="75"/>
                    <a:pt x="924" y="107"/>
                    <a:pt x="934" y="121"/>
                  </a:cubicBezTo>
                  <a:cubicBezTo>
                    <a:pt x="948" y="142"/>
                    <a:pt x="964" y="166"/>
                    <a:pt x="965" y="188"/>
                  </a:cubicBezTo>
                  <a:cubicBezTo>
                    <a:pt x="966" y="215"/>
                    <a:pt x="932" y="237"/>
                    <a:pt x="899" y="208"/>
                  </a:cubicBezTo>
                  <a:cubicBezTo>
                    <a:pt x="887" y="197"/>
                    <a:pt x="883" y="182"/>
                    <a:pt x="872" y="171"/>
                  </a:cubicBezTo>
                  <a:cubicBezTo>
                    <a:pt x="862" y="162"/>
                    <a:pt x="853" y="163"/>
                    <a:pt x="842" y="160"/>
                  </a:cubicBezTo>
                  <a:cubicBezTo>
                    <a:pt x="808" y="150"/>
                    <a:pt x="797" y="119"/>
                    <a:pt x="788" y="95"/>
                  </a:cubicBezTo>
                  <a:cubicBezTo>
                    <a:pt x="779" y="69"/>
                    <a:pt x="767" y="44"/>
                    <a:pt x="738" y="25"/>
                  </a:cubicBezTo>
                  <a:cubicBezTo>
                    <a:pt x="719" y="13"/>
                    <a:pt x="677" y="0"/>
                    <a:pt x="654" y="23"/>
                  </a:cubicBezTo>
                  <a:cubicBezTo>
                    <a:pt x="648" y="30"/>
                    <a:pt x="642" y="38"/>
                    <a:pt x="642" y="54"/>
                  </a:cubicBezTo>
                  <a:cubicBezTo>
                    <a:pt x="641" y="65"/>
                    <a:pt x="644" y="73"/>
                    <a:pt x="651" y="85"/>
                  </a:cubicBezTo>
                  <a:cubicBezTo>
                    <a:pt x="661" y="102"/>
                    <a:pt x="670" y="102"/>
                    <a:pt x="677" y="120"/>
                  </a:cubicBezTo>
                  <a:cubicBezTo>
                    <a:pt x="679" y="127"/>
                    <a:pt x="669" y="137"/>
                    <a:pt x="660" y="136"/>
                  </a:cubicBezTo>
                  <a:cubicBezTo>
                    <a:pt x="651" y="135"/>
                    <a:pt x="643" y="124"/>
                    <a:pt x="639" y="117"/>
                  </a:cubicBezTo>
                  <a:cubicBezTo>
                    <a:pt x="634" y="109"/>
                    <a:pt x="630" y="102"/>
                    <a:pt x="622" y="98"/>
                  </a:cubicBezTo>
                  <a:cubicBezTo>
                    <a:pt x="613" y="93"/>
                    <a:pt x="602" y="91"/>
                    <a:pt x="593" y="95"/>
                  </a:cubicBezTo>
                  <a:cubicBezTo>
                    <a:pt x="584" y="100"/>
                    <a:pt x="580" y="109"/>
                    <a:pt x="580" y="119"/>
                  </a:cubicBezTo>
                  <a:cubicBezTo>
                    <a:pt x="581" y="130"/>
                    <a:pt x="588" y="137"/>
                    <a:pt x="596" y="144"/>
                  </a:cubicBezTo>
                  <a:cubicBezTo>
                    <a:pt x="604" y="151"/>
                    <a:pt x="612" y="155"/>
                    <a:pt x="615" y="166"/>
                  </a:cubicBezTo>
                  <a:cubicBezTo>
                    <a:pt x="617" y="178"/>
                    <a:pt x="608" y="182"/>
                    <a:pt x="597" y="182"/>
                  </a:cubicBezTo>
                  <a:cubicBezTo>
                    <a:pt x="582" y="182"/>
                    <a:pt x="566" y="175"/>
                    <a:pt x="553" y="186"/>
                  </a:cubicBezTo>
                  <a:cubicBezTo>
                    <a:pt x="540" y="198"/>
                    <a:pt x="545" y="221"/>
                    <a:pt x="534" y="234"/>
                  </a:cubicBezTo>
                  <a:cubicBezTo>
                    <a:pt x="515" y="258"/>
                    <a:pt x="494" y="221"/>
                    <a:pt x="471" y="233"/>
                  </a:cubicBezTo>
                  <a:cubicBezTo>
                    <a:pt x="449" y="245"/>
                    <a:pt x="455" y="300"/>
                    <a:pt x="434" y="314"/>
                  </a:cubicBezTo>
                  <a:cubicBezTo>
                    <a:pt x="414" y="329"/>
                    <a:pt x="388" y="323"/>
                    <a:pt x="367" y="316"/>
                  </a:cubicBezTo>
                  <a:cubicBezTo>
                    <a:pt x="332" y="306"/>
                    <a:pt x="297" y="311"/>
                    <a:pt x="278" y="341"/>
                  </a:cubicBezTo>
                  <a:cubicBezTo>
                    <a:pt x="264" y="364"/>
                    <a:pt x="228" y="364"/>
                    <a:pt x="204" y="355"/>
                  </a:cubicBezTo>
                  <a:cubicBezTo>
                    <a:pt x="181" y="346"/>
                    <a:pt x="172" y="324"/>
                    <a:pt x="165" y="302"/>
                  </a:cubicBezTo>
                  <a:cubicBezTo>
                    <a:pt x="157" y="277"/>
                    <a:pt x="130" y="243"/>
                    <a:pt x="99" y="256"/>
                  </a:cubicBezTo>
                  <a:cubicBezTo>
                    <a:pt x="63" y="272"/>
                    <a:pt x="90" y="316"/>
                    <a:pt x="112" y="330"/>
                  </a:cubicBezTo>
                  <a:cubicBezTo>
                    <a:pt x="126" y="339"/>
                    <a:pt x="147" y="351"/>
                    <a:pt x="147" y="370"/>
                  </a:cubicBezTo>
                  <a:cubicBezTo>
                    <a:pt x="146" y="384"/>
                    <a:pt x="132" y="421"/>
                    <a:pt x="116" y="418"/>
                  </a:cubicBezTo>
                  <a:cubicBezTo>
                    <a:pt x="96" y="414"/>
                    <a:pt x="103" y="372"/>
                    <a:pt x="77" y="374"/>
                  </a:cubicBezTo>
                  <a:cubicBezTo>
                    <a:pt x="57" y="376"/>
                    <a:pt x="51" y="393"/>
                    <a:pt x="49" y="410"/>
                  </a:cubicBezTo>
                  <a:cubicBezTo>
                    <a:pt x="46" y="434"/>
                    <a:pt x="14" y="578"/>
                    <a:pt x="0" y="598"/>
                  </a:cubicBezTo>
                  <a:cubicBezTo>
                    <a:pt x="33" y="596"/>
                    <a:pt x="33" y="596"/>
                    <a:pt x="33" y="596"/>
                  </a:cubicBezTo>
                  <a:cubicBezTo>
                    <a:pt x="2068" y="596"/>
                    <a:pt x="2068" y="596"/>
                    <a:pt x="2068" y="596"/>
                  </a:cubicBezTo>
                  <a:cubicBezTo>
                    <a:pt x="2078" y="612"/>
                    <a:pt x="2084" y="624"/>
                    <a:pt x="2084" y="624"/>
                  </a:cubicBezTo>
                  <a:cubicBezTo>
                    <a:pt x="2242" y="600"/>
                    <a:pt x="2242" y="600"/>
                    <a:pt x="2242" y="600"/>
                  </a:cubicBezTo>
                  <a:cubicBezTo>
                    <a:pt x="2242" y="507"/>
                    <a:pt x="2242" y="507"/>
                    <a:pt x="2242" y="507"/>
                  </a:cubicBezTo>
                  <a:lnTo>
                    <a:pt x="2225" y="4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="" xmlns:a16="http://schemas.microsoft.com/office/drawing/2014/main" id="{8BD6C010-C1FE-4068-8479-2EAB681A218D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9194656" cy="4860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3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zh-CN" altLang="en-US" sz="6000" kern="3600" spc="200" dirty="0" smtClean="0">
                <a:solidFill>
                  <a:schemeClr val="bg1"/>
                </a:solidFill>
                <a:latin typeface="+mn-lt"/>
              </a:rPr>
              <a:t>感谢关注</a:t>
            </a:r>
            <a:endParaRPr lang="en-US" sz="6000" kern="3600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1" name="Subtitle 2">
            <a:extLst>
              <a:ext uri="{FF2B5EF4-FFF2-40B4-BE49-F238E27FC236}">
                <a16:creationId xmlns="" xmlns:a16="http://schemas.microsoft.com/office/drawing/2014/main" id="{A9AF6AC8-04A8-4339-8209-F0F05E47E441}"/>
              </a:ext>
            </a:extLst>
          </p:cNvPr>
          <p:cNvSpPr txBox="1">
            <a:spLocks/>
          </p:cNvSpPr>
          <p:nvPr/>
        </p:nvSpPr>
        <p:spPr>
          <a:xfrm>
            <a:off x="633928" y="1851670"/>
            <a:ext cx="4536504" cy="16021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李远航</a:t>
            </a:r>
            <a:r>
              <a:rPr lang="en-US" altLang="zh-CN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技术支持</a:t>
            </a:r>
            <a:endParaRPr lang="es-E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="" xmlns:a16="http://schemas.microsoft.com/office/drawing/2014/main" id="{29C39594-30A5-4BD4-B9E3-D6C8BFE5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0179" y="1923678"/>
            <a:ext cx="5558362" cy="222955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="" xmlns:a16="http://schemas.microsoft.com/office/drawing/2014/main" id="{9CBDEEE8-5307-4D73-9D5F-C6827E753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956"/>
          <a:stretch/>
        </p:blipFill>
        <p:spPr>
          <a:xfrm>
            <a:off x="677293" y="4011910"/>
            <a:ext cx="2273432" cy="7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latin typeface="+mj-ea"/>
              </a:rPr>
              <a:t>AfiAct</a:t>
            </a:r>
            <a:r>
              <a:rPr lang="en-US" b="1" dirty="0" smtClean="0">
                <a:latin typeface="+mj-ea"/>
              </a:rPr>
              <a:t> </a:t>
            </a:r>
            <a:r>
              <a:rPr lang="en-US" b="1" dirty="0" smtClean="0">
                <a:latin typeface="+mj-ea"/>
                <a:cs typeface="Times New Roman" pitchFamily="18" charset="0"/>
              </a:rPr>
              <a:t>II</a:t>
            </a:r>
            <a:r>
              <a:rPr lang="en-US" altLang="zh-CN" b="1" dirty="0" smtClean="0">
                <a:latin typeface="+mj-ea"/>
                <a:cs typeface="Times New Roman" pitchFamily="18" charset="0"/>
              </a:rPr>
              <a:t>—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主要特点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9552" y="843558"/>
            <a:ext cx="7762056" cy="2387833"/>
          </a:xfrm>
        </p:spPr>
        <p:txBody>
          <a:bodyPr wrap="square">
            <a:spAutoFit/>
          </a:bodyPr>
          <a:lstStyle/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联机时时全范围活动数据采集</a:t>
            </a:r>
            <a:endParaRPr lang="en-US" altLang="zh-CN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计步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+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加速度传感器（活动量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+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卧立状态）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可调整的数据采集频率</a:t>
            </a:r>
            <a:endParaRPr lang="en-US" sz="1800" dirty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标准</a:t>
            </a:r>
            <a:r>
              <a:rPr 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Wi-Fi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网络网络连接（数据接收器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-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办公室电脑）</a:t>
            </a:r>
            <a:endParaRPr lang="en-US" altLang="zh-CN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  <a:p>
            <a:pPr marL="546100" lvl="1" indent="-457200">
              <a:lnSpc>
                <a:spcPts val="3120"/>
              </a:lnSpc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双通讯模式脚环</a:t>
            </a:r>
            <a:r>
              <a:rPr lang="en-US" altLang="zh-CN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-</a:t>
            </a:r>
            <a:r>
              <a:rPr lang="zh-CN" altLang="en-US" sz="1800" dirty="0" smtClean="0">
                <a:solidFill>
                  <a:prstClr val="black"/>
                </a:solidFill>
                <a:latin typeface="+mn-ea"/>
                <a:cs typeface="Arial" pitchFamily="34" charset="0"/>
              </a:rPr>
              <a:t>结合远程高频传输和近距离低频传输两种模式</a:t>
            </a:r>
            <a:endParaRPr lang="en-US" altLang="zh-CN" sz="1800" dirty="0" smtClean="0">
              <a:solidFill>
                <a:prstClr val="black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6" name="Picture 5" descr="C:\Users\User\AppData\Local\Microsoft\Windows\Temporary Internet Files\Content.IE5\AEAL8VOW\MC900367338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715326"/>
            <a:ext cx="1616148" cy="7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User\AppData\Local\Microsoft\Windows\Temporary Internet Files\Content.IE5\QB9BOWFC\MC900431627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7854"/>
            <a:ext cx="1582472" cy="128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3.pn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2509" t="57249" r="43100" b="32534"/>
          <a:stretch>
            <a:fillRect/>
          </a:stretch>
        </p:blipFill>
        <p:spPr>
          <a:xfrm rot="20226852">
            <a:off x="2785302" y="3804681"/>
            <a:ext cx="420689" cy="444453"/>
          </a:xfrm>
          <a:prstGeom prst="rect">
            <a:avLst/>
          </a:prstGeom>
        </p:spPr>
      </p:pic>
      <p:pic>
        <p:nvPicPr>
          <p:cNvPr id="10" name="Picture 9" descr="3.png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231" t="45715" r="42971" b="44363"/>
          <a:stretch>
            <a:fillRect/>
          </a:stretch>
        </p:blipFill>
        <p:spPr>
          <a:xfrm rot="12725541">
            <a:off x="5322230" y="3595221"/>
            <a:ext cx="437707" cy="390106"/>
          </a:xfrm>
          <a:prstGeom prst="rect">
            <a:avLst/>
          </a:prstGeom>
        </p:spPr>
      </p:pic>
      <p:pic>
        <p:nvPicPr>
          <p:cNvPr id="11" name="Picture 10" descr="DSCF5164-cutB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406"/>
          <a:stretch>
            <a:fillRect/>
          </a:stretch>
        </p:blipFill>
        <p:spPr>
          <a:xfrm>
            <a:off x="5692155" y="3607314"/>
            <a:ext cx="351978" cy="46386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40" y="3175180"/>
            <a:ext cx="521326" cy="92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1" dirty="0" err="1" smtClean="0">
                <a:latin typeface="+mj-ea"/>
              </a:rPr>
              <a:t>AfiAct</a:t>
            </a:r>
            <a:r>
              <a:rPr lang="en-US" altLang="zh-CN" b="1" dirty="0" smtClean="0">
                <a:latin typeface="+mj-ea"/>
              </a:rPr>
              <a:t> II—</a:t>
            </a:r>
            <a:r>
              <a:rPr lang="zh-CN" altLang="en-US" b="1" dirty="0" smtClean="0">
                <a:latin typeface="+mj-ea"/>
              </a:rPr>
              <a:t>通讯（有线或无线</a:t>
            </a:r>
            <a:r>
              <a:rPr lang="en-US" altLang="zh-CN" b="1" dirty="0" smtClean="0">
                <a:latin typeface="+mj-ea"/>
              </a:rPr>
              <a:t>Wi Fi</a:t>
            </a:r>
            <a:r>
              <a:rPr lang="zh-CN" altLang="en-US" b="1" dirty="0" smtClean="0">
                <a:latin typeface="+mj-ea"/>
              </a:rPr>
              <a:t>）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43758"/>
            <a:ext cx="187220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1263"/>
            <a:ext cx="1296144" cy="113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9162"/>
            <a:ext cx="1946152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7594"/>
            <a:ext cx="712746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05" y="2895786"/>
            <a:ext cx="1206767" cy="3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059832" y="2355727"/>
            <a:ext cx="0" cy="72340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7056276" y="3859330"/>
            <a:ext cx="180020" cy="1165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170589" y="3285510"/>
            <a:ext cx="180020" cy="1165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76256" y="127560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99577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Wi-Fi Access Point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3347864" y="1414105"/>
            <a:ext cx="2664296" cy="1697705"/>
          </a:xfrm>
          <a:prstGeom prst="bentConnector3">
            <a:avLst>
              <a:gd name="adj1" fmla="val -1121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99892" y="136126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3.png"/>
          <p:cNvPicPr/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231" t="45715" r="42971" b="44363"/>
          <a:stretch>
            <a:fillRect/>
          </a:stretch>
        </p:blipFill>
        <p:spPr>
          <a:xfrm rot="12725541">
            <a:off x="5042902" y="1196221"/>
            <a:ext cx="508000" cy="435769"/>
          </a:xfrm>
          <a:prstGeom prst="rect">
            <a:avLst/>
          </a:prstGeom>
        </p:spPr>
      </p:pic>
      <p:pic>
        <p:nvPicPr>
          <p:cNvPr id="26" name="Picture 25" descr="3.png"/>
          <p:cNvPicPr/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2231" t="45715" r="42971" b="44363"/>
          <a:stretch>
            <a:fillRect/>
          </a:stretch>
        </p:blipFill>
        <p:spPr>
          <a:xfrm rot="2425568">
            <a:off x="3396266" y="1205786"/>
            <a:ext cx="508000" cy="4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136E-6 C -0.00087 -0.00069 -0.00191 -0.00092 -0.0026 -0.00161 C -0.00364 -0.00254 -0.00416 -0.00439 -0.00538 -0.00532 C -0.00712 -0.00647 -0.01094 -0.00763 -0.01094 -0.0074 C -0.0125 -0.01434 -0.0184 -0.01943 -0.02291 -0.02359 C -0.02482 -0.03169 -0.02205 -0.02359 -0.02656 -0.02845 C -0.02743 -0.02937 -0.0276 -0.03099 -0.0283 -0.03215 C -0.03177 -0.03701 -0.03698 -0.04186 -0.04114 -0.04557 C -0.04288 -0.05204 -0.04566 -0.05736 -0.04757 -0.06384 C -0.04878 -0.08836 -0.04913 -0.11357 -0.05121 -0.13833 C -0.05312 -0.15984 -0.05555 -0.18112 -0.05677 -0.20286 C -0.05798 -0.22461 -0.05833 -0.24658 -0.05955 -0.26856 C -0.05972 -0.27272 -0.06232 -0.27943 -0.06319 -0.28313 C -0.06354 -0.28429 -0.06406 -0.28706 -0.06406 -0.28683 C -0.0658 -0.30811 -0.06545 -0.3294 -0.06788 -0.35045 C -0.06805 -0.35253 -0.06857 -0.35438 -0.06875 -0.35646 C -0.06909 -0.35901 -0.06927 -0.36132 -0.06962 -0.36386 C -0.07031 -0.36965 -0.07153 -0.38191 -0.07153 -0.38167 C -0.07274 -0.40573 -0.07187 -0.42956 -0.07604 -0.45269 C -0.07656 -0.46032 -0.07673 -0.47744 -0.08073 -0.48438 C -0.08142 -0.48554 -0.08715 -0.49317 -0.08889 -0.49548 C -0.09045 -0.49757 -0.09444 -0.50034 -0.09444 -0.50011 C -0.10121 -0.51468 -0.11701 -0.52186 -0.12743 -0.53065 C -0.14687 -0.5473 -0.17187 -0.56372 -0.19444 -0.5709 C -0.20729 -0.57992 -0.22031 -0.57853 -0.23472 -0.57945 C -0.24114 -0.57992 -0.24757 -0.58038 -0.25399 -0.58084 C -0.26111 -0.5813 -0.26805 -0.58154 -0.27517 -0.582 C -0.29357 -0.58154 -0.31232 -0.58477 -0.33021 -0.57945 C -0.33403 -0.5783 -0.34809 -0.57113 -0.34861 -0.5709 C -0.35816 -0.56627 -0.36892 -0.56257 -0.37882 -0.56002 C -0.38767 -0.55771 -0.3967 -0.55123 -0.40538 -0.54776 C -0.41267 -0.54476 -0.41909 -0.53735 -0.42656 -0.53435 C -0.43229 -0.52856 -0.43958 -0.52533 -0.44479 -0.51839 C -0.45399 -0.50636 -0.45903 -0.48646 -0.46146 -0.46981 C -0.46111 -0.45107 -0.46128 -0.43257 -0.46041 -0.41383 C -0.46024 -0.40805 -0.45746 -0.40203 -0.4559 -0.39671 C -0.45521 -0.39393 -0.45399 -0.38815 -0.45399 -0.38792 C -0.45173 -0.34975 -0.45017 -0.31135 -0.44479 -0.27342 C -0.44375 -0.24057 -0.43767 -0.16007 -0.44757 -0.14897 C -0.45451 -0.14156 -0.48403 -0.1448 -0.49253 -0.14434 C -0.52291 -0.14226 -0.55312 -0.13809 -0.58333 -0.13578 C -0.59496 -0.13115 -0.60798 -0.13115 -0.62014 -0.12977 C -0.62587 -0.12768 -0.63159 -0.12699 -0.6375 -0.12607 C -0.64132 -0.12421 -0.6493 -0.11982 -0.65312 -0.11982 " pathEditMode="relative" rAng="0" ptsTypes="fffffffffffffffffffffffffffffffffffffffffffA">
                                      <p:cBhvr>
                                        <p:cTn id="6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-29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0" presetClass="path" presetSubtype="0" accel="51600" decel="48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832 C -0.00052 -0.00948 0.00729 -0.01087 0.01614 -0.01226 C 0.02135 -0.01411 0.02656 -0.01619 0.03159 -0.01873 C 0.03541 -0.0222 0.03923 -0.02266 0.04357 -0.02498 C 0.05 -0.02822 0.05642 -0.03099 0.06284 -0.034 C 0.06527 -0.03492 0.08645 -0.03678 0.0868 -0.03678 C 0.10868 -0.04395 0.13142 -0.04325 0.15364 -0.04441 C 0.16093 -0.04533 0.16336 -0.04533 0.16892 -0.04834 C 0.17222 -0.04973 0.17725 -0.05459 0.17725 -0.05436 C 0.17951 -0.06407 0.17777 -0.06106 0.18211 -0.065 C 0.18281 -0.06939 0.18663 -0.07656 0.18663 -0.07633 C 0.18871 -0.08558 0.18871 -0.09461 0.19045 -0.10363 C 0.19166 -0.14341 0.18663 -0.18528 0.19218 -0.22461 C 0.19166 -0.24797 0.19826 -0.28521 0.18767 -0.30973 C 0.18663 -0.31482 0.18611 -0.31899 0.18489 -0.32384 C 0.18385 -0.33402 0.18281 -0.34304 0.18211 -0.35345 C 0.18281 -0.41892 0.16805 -0.43095 0.1967 -0.44367 C 0.20382 -0.45015 0.2184 -0.45153 0.22708 -0.45269 C 0.2434 -0.45801 0.26076 -0.46171 0.2776 -0.46402 C 0.34097 -0.46333 0.35156 -0.46333 0.39583 -0.46055 C 0.42066 -0.45038 0.44618 -0.45223 0.4717 -0.45153 C 0.47829 -0.44876 0.48507 -0.44876 0.49184 -0.4476 C 0.49704 -0.44483 0.5026 -0.44529 0.50746 -0.44367 C 0.51145 -0.4402 0.51458 -0.4365 0.5184 -0.43465 C 0.52048 -0.42424 0.52257 -0.41383 0.52708 -0.40481 C 0.53073 -0.38121 0.52829 -0.39764 0.52708 -0.34189 C 0.52691 -0.33795 0.52378 -0.32986 0.52343 -0.32639 C 0.52274 -0.32523 0.52257 -0.32246 0.52257 -0.32222 C 0.52257 -0.3169 0.52239 -0.31112 0.52343 -0.3058 C 0.52586 -0.29238 0.54184 -0.27804 0.54965 -0.2711 C 0.55347 -0.26347 0.5552 -0.25514 0.5592 -0.24797 C 0.56336 -0.21003 0.56093 -0.1714 0.56267 -0.13324 C 0.56302 -0.07263 0.56284 -0.01202 0.56354 0.04835 C 0.56354 0.05552 0.56545 0.06431 0.5684 0.07033 C 0.56996 0.0775 0.57326 0.08421 0.5776 0.08837 C 0.5802 0.09901 0.5901 0.10387 0.59496 0.11266 C 0.59843 0.11937 0.60017 0.12607 0.60503 0.1307 C 0.60833 0.13764 0.6151 0.14458 0.62066 0.14759 C 0.62187 0.15291 0.62378 0.15221 0.62708 0.15522 C 0.62899 0.15939 0.63159 0.16239 0.63437 0.16563 C 0.63524 0.16656 0.63715 0.16818 0.63715 0.16841 " pathEditMode="relative" rAng="0" ptsTypes="ffffffffffffffffffffffffffffffffffffffffA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-13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err="1" smtClean="0">
                <a:latin typeface="+mj-ea"/>
              </a:rPr>
              <a:t>AfiAct</a:t>
            </a:r>
            <a:r>
              <a:rPr lang="en-US" altLang="zh-CN" dirty="0" smtClean="0">
                <a:latin typeface="+mj-ea"/>
              </a:rPr>
              <a:t> II—</a:t>
            </a:r>
            <a:r>
              <a:rPr lang="zh-CN" altLang="en-US" b="1" dirty="0" smtClean="0">
                <a:latin typeface="+mj-ea"/>
              </a:rPr>
              <a:t>无线通讯（</a:t>
            </a:r>
            <a:r>
              <a:rPr lang="en-US" altLang="zh-CN" b="1" dirty="0" smtClean="0">
                <a:latin typeface="+mj-ea"/>
              </a:rPr>
              <a:t>Wi Fi</a:t>
            </a:r>
            <a:r>
              <a:rPr lang="zh-CN" altLang="en-US" b="1" dirty="0" smtClean="0">
                <a:latin typeface="+mj-ea"/>
              </a:rPr>
              <a:t>）技术要求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39552" y="987574"/>
            <a:ext cx="7419156" cy="3262312"/>
          </a:xfrm>
        </p:spPr>
        <p:txBody>
          <a:bodyPr>
            <a:noAutofit/>
          </a:bodyPr>
          <a:lstStyle/>
          <a:p>
            <a:r>
              <a:rPr lang="zh-CN" altLang="en-US" sz="1800" dirty="0" smtClean="0">
                <a:latin typeface="+mn-ea"/>
              </a:rPr>
              <a:t>网络满足</a:t>
            </a:r>
            <a:r>
              <a:rPr lang="en-US" altLang="zh-CN" sz="1800" dirty="0" smtClean="0">
                <a:latin typeface="+mn-ea"/>
              </a:rPr>
              <a:t>TCP/IP</a:t>
            </a:r>
            <a:r>
              <a:rPr lang="zh-CN" altLang="en-US" sz="1800" dirty="0" smtClean="0">
                <a:latin typeface="+mn-ea"/>
              </a:rPr>
              <a:t>网络协议</a:t>
            </a:r>
            <a:endParaRPr lang="en-US" altLang="zh-CN" sz="1800" dirty="0" smtClean="0">
              <a:latin typeface="+mn-ea"/>
            </a:endParaRPr>
          </a:p>
          <a:p>
            <a:r>
              <a:rPr lang="zh-CN" altLang="en-US" sz="1800" dirty="0" smtClean="0">
                <a:latin typeface="+mn-ea"/>
              </a:rPr>
              <a:t>网络提供</a:t>
            </a:r>
            <a:r>
              <a:rPr lang="en-US" altLang="zh-CN" sz="1800" dirty="0" smtClean="0">
                <a:latin typeface="+mn-ea"/>
              </a:rPr>
              <a:t>DHCP</a:t>
            </a:r>
            <a:r>
              <a:rPr lang="zh-CN" altLang="en-US" sz="1800" dirty="0" smtClean="0">
                <a:latin typeface="+mn-ea"/>
              </a:rPr>
              <a:t>服务</a:t>
            </a:r>
            <a:endParaRPr lang="en-US" altLang="zh-CN" sz="1800" dirty="0" smtClean="0">
              <a:latin typeface="+mn-ea"/>
            </a:endParaRPr>
          </a:p>
          <a:p>
            <a:r>
              <a:rPr lang="zh-CN" altLang="en-US" sz="1800" dirty="0" smtClean="0">
                <a:latin typeface="+mn-ea"/>
              </a:rPr>
              <a:t>无线热点：商用无线热点</a:t>
            </a:r>
            <a:endParaRPr lang="en-US" altLang="zh-CN" sz="1800" dirty="0" smtClean="0">
              <a:latin typeface="+mn-ea"/>
            </a:endParaRPr>
          </a:p>
          <a:p>
            <a:r>
              <a:rPr lang="en-US" altLang="zh-CN" sz="1800" dirty="0" smtClean="0">
                <a:latin typeface="+mn-ea"/>
              </a:rPr>
              <a:t>Wi-Fi</a:t>
            </a:r>
            <a:r>
              <a:rPr lang="zh-CN" altLang="en-US" sz="1800" dirty="0" smtClean="0">
                <a:latin typeface="+mn-ea"/>
              </a:rPr>
              <a:t>认证支持</a:t>
            </a:r>
            <a:r>
              <a:rPr lang="en-US" altLang="zh-CN" sz="1800" dirty="0" smtClean="0">
                <a:latin typeface="+mn-ea"/>
              </a:rPr>
              <a:t>802.11g</a:t>
            </a:r>
            <a:r>
              <a:rPr lang="zh-CN" altLang="en-US" sz="1800" dirty="0" smtClean="0">
                <a:latin typeface="+mn-ea"/>
              </a:rPr>
              <a:t>和</a:t>
            </a:r>
            <a:r>
              <a:rPr lang="en-US" altLang="zh-CN" sz="1800" dirty="0" smtClean="0">
                <a:latin typeface="+mn-ea"/>
              </a:rPr>
              <a:t>802.11n</a:t>
            </a:r>
            <a:r>
              <a:rPr lang="zh-CN" altLang="en-US" sz="1800" dirty="0" smtClean="0">
                <a:latin typeface="+mn-ea"/>
              </a:rPr>
              <a:t>。</a:t>
            </a:r>
            <a:endParaRPr lang="en-US" altLang="zh-CN" sz="1800" dirty="0" smtClean="0">
              <a:latin typeface="+mn-ea"/>
            </a:endParaRPr>
          </a:p>
          <a:p>
            <a:r>
              <a:rPr lang="zh-CN" altLang="en-US" sz="1800" dirty="0" smtClean="0">
                <a:latin typeface="+mn-ea"/>
              </a:rPr>
              <a:t>较好的加密方法：</a:t>
            </a:r>
            <a:r>
              <a:rPr lang="en-US" altLang="zh-CN" sz="1800" dirty="0" smtClean="0">
                <a:latin typeface="+mn-ea"/>
              </a:rPr>
              <a:t>WPA-PSK / WPA2-PSK</a:t>
            </a:r>
            <a:r>
              <a:rPr lang="zh-CN" altLang="en-US" sz="1800" dirty="0" smtClean="0">
                <a:latin typeface="+mn-ea"/>
              </a:rPr>
              <a:t>（也支持方法：</a:t>
            </a:r>
            <a:r>
              <a:rPr lang="en-US" altLang="zh-CN" sz="1800" dirty="0" smtClean="0">
                <a:latin typeface="+mn-ea"/>
              </a:rPr>
              <a:t>WEP</a:t>
            </a:r>
            <a:r>
              <a:rPr lang="zh-CN" altLang="en-US" sz="1800" dirty="0" smtClean="0">
                <a:latin typeface="+mn-ea"/>
              </a:rPr>
              <a:t>，</a:t>
            </a:r>
            <a:r>
              <a:rPr lang="en-US" altLang="zh-CN" sz="1800" dirty="0" smtClean="0">
                <a:latin typeface="+mn-ea"/>
              </a:rPr>
              <a:t>WPA</a:t>
            </a:r>
            <a:r>
              <a:rPr lang="zh-CN" altLang="en-US" sz="1800" dirty="0" smtClean="0">
                <a:latin typeface="+mn-ea"/>
              </a:rPr>
              <a:t>／</a:t>
            </a:r>
            <a:r>
              <a:rPr lang="en-US" altLang="zh-CN" sz="1800" dirty="0" smtClean="0">
                <a:latin typeface="+mn-ea"/>
              </a:rPr>
              <a:t>WPA2</a:t>
            </a:r>
            <a:r>
              <a:rPr lang="zh-CN" altLang="en-US" sz="1800" dirty="0" smtClean="0">
                <a:latin typeface="+mn-ea"/>
              </a:rPr>
              <a:t>，</a:t>
            </a:r>
            <a:r>
              <a:rPr lang="en-US" altLang="zh-CN" sz="1800" dirty="0" smtClean="0">
                <a:latin typeface="+mn-ea"/>
              </a:rPr>
              <a:t>WPA-PSK / WPA2-PSK</a:t>
            </a:r>
            <a:r>
              <a:rPr lang="zh-CN" altLang="en-US" sz="1800" dirty="0" smtClean="0">
                <a:latin typeface="+mn-ea"/>
              </a:rPr>
              <a:t>和</a:t>
            </a:r>
            <a:r>
              <a:rPr lang="en-US" altLang="zh-CN" sz="1800" dirty="0" smtClean="0">
                <a:latin typeface="+mn-ea"/>
              </a:rPr>
              <a:t>IEEE 802.1x</a:t>
            </a:r>
            <a:r>
              <a:rPr lang="zh-CN" altLang="en-US" sz="1800" dirty="0" smtClean="0">
                <a:latin typeface="+mn-ea"/>
              </a:rPr>
              <a:t>标准）。</a:t>
            </a:r>
            <a:endParaRPr lang="en-US" altLang="zh-CN" sz="1800" dirty="0" smtClean="0">
              <a:latin typeface="+mn-ea"/>
            </a:endParaRP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+mn-ea"/>
              </a:rPr>
              <a:t>默认无线设备名称：</a:t>
            </a:r>
            <a:r>
              <a:rPr lang="en-US" altLang="zh-CN" sz="1800" dirty="0" smtClean="0">
                <a:latin typeface="+mn-ea"/>
              </a:rPr>
              <a:t>afiact2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latin typeface="+mn-ea"/>
              </a:rPr>
              <a:t>默认无线接入密码： </a:t>
            </a:r>
            <a:r>
              <a:rPr lang="en-US" altLang="zh-CN" sz="1800" dirty="0" smtClean="0">
                <a:latin typeface="+mn-ea"/>
              </a:rPr>
              <a:t>afimilk123</a:t>
            </a:r>
          </a:p>
          <a:p>
            <a:r>
              <a:rPr lang="zh-CN" altLang="en-US" sz="1800" dirty="0" smtClean="0">
                <a:latin typeface="+mn-ea"/>
              </a:rPr>
              <a:t>信号</a:t>
            </a:r>
            <a:r>
              <a:rPr lang="zh-CN" altLang="en-US" sz="1800" dirty="0">
                <a:latin typeface="+mn-ea"/>
              </a:rPr>
              <a:t>和噪声</a:t>
            </a:r>
            <a:r>
              <a:rPr lang="en-US" altLang="zh-CN" sz="1800" dirty="0">
                <a:latin typeface="+mn-ea"/>
              </a:rPr>
              <a:t>:</a:t>
            </a:r>
          </a:p>
          <a:p>
            <a:r>
              <a:rPr lang="zh-CN" altLang="en-US" sz="1800" dirty="0" smtClean="0">
                <a:latin typeface="+mn-ea"/>
              </a:rPr>
              <a:t>信噪比</a:t>
            </a:r>
            <a:r>
              <a:rPr lang="en-US" altLang="zh-CN" sz="1800" dirty="0">
                <a:latin typeface="+mn-ea"/>
              </a:rPr>
              <a:t>(</a:t>
            </a:r>
            <a:r>
              <a:rPr lang="zh-CN" altLang="en-US" sz="1800" dirty="0">
                <a:latin typeface="+mn-ea"/>
              </a:rPr>
              <a:t>区别噪声和信号电平</a:t>
            </a:r>
            <a:r>
              <a:rPr lang="en-US" altLang="zh-CN" sz="1800" dirty="0">
                <a:latin typeface="+mn-ea"/>
              </a:rPr>
              <a:t>)</a:t>
            </a:r>
            <a:r>
              <a:rPr lang="zh-CN" altLang="en-US" sz="1800" dirty="0" smtClean="0">
                <a:latin typeface="+mn-ea"/>
              </a:rPr>
              <a:t>在接收器位置</a:t>
            </a:r>
            <a:r>
              <a:rPr lang="zh-CN" altLang="en-US" sz="1800" dirty="0">
                <a:latin typeface="+mn-ea"/>
              </a:rPr>
              <a:t>应大于</a:t>
            </a:r>
            <a:r>
              <a:rPr lang="en-US" altLang="zh-CN" sz="1800" dirty="0">
                <a:latin typeface="+mn-ea"/>
              </a:rPr>
              <a:t>15</a:t>
            </a:r>
            <a:r>
              <a:rPr lang="zh-CN" altLang="en-US" sz="1800" dirty="0">
                <a:latin typeface="+mn-ea"/>
              </a:rPr>
              <a:t>分贝。</a:t>
            </a:r>
          </a:p>
          <a:p>
            <a:r>
              <a:rPr lang="en-US" altLang="zh-CN" sz="1800" dirty="0">
                <a:latin typeface="+mn-ea"/>
              </a:rPr>
              <a:t>•</a:t>
            </a:r>
            <a:r>
              <a:rPr lang="en-US" altLang="zh-CN" sz="1800" dirty="0" smtClean="0">
                <a:latin typeface="+mn-ea"/>
              </a:rPr>
              <a:t>RSSI</a:t>
            </a:r>
            <a:r>
              <a:rPr lang="zh-CN" altLang="en-US" sz="1800" dirty="0" smtClean="0">
                <a:latin typeface="+mn-ea"/>
              </a:rPr>
              <a:t>（信号接收强度）需要高于</a:t>
            </a:r>
            <a:r>
              <a:rPr lang="en-US" altLang="zh-CN" sz="1800" dirty="0" smtClean="0">
                <a:latin typeface="+mn-ea"/>
              </a:rPr>
              <a:t>-80 </a:t>
            </a:r>
            <a:r>
              <a:rPr lang="en-US" altLang="zh-CN" sz="1800" dirty="0" err="1">
                <a:latin typeface="+mn-ea"/>
              </a:rPr>
              <a:t>dbm</a:t>
            </a:r>
            <a:r>
              <a:rPr lang="zh-CN" altLang="en-US" sz="1800" dirty="0">
                <a:latin typeface="+mn-ea"/>
              </a:rPr>
              <a:t>。</a:t>
            </a:r>
          </a:p>
          <a:p>
            <a:pPr marL="685800" lvl="1">
              <a:buFont typeface="Wingdings" panose="05000000000000000000" pitchFamily="2" charset="2"/>
              <a:buChar char="Ø"/>
            </a:pPr>
            <a:endParaRPr lang="en-US" altLang="zh-CN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err="1" smtClean="0">
                <a:latin typeface="+mn-ea"/>
                <a:ea typeface="+mn-ea"/>
              </a:rPr>
              <a:t>AfiAct</a:t>
            </a:r>
            <a:r>
              <a:rPr lang="en-US" altLang="zh-CN" dirty="0" smtClean="0">
                <a:latin typeface="+mn-ea"/>
                <a:ea typeface="+mn-ea"/>
              </a:rPr>
              <a:t> II—</a:t>
            </a:r>
            <a:r>
              <a:rPr lang="zh-CN" altLang="en-US" b="1" dirty="0" smtClean="0">
                <a:latin typeface="+mn-ea"/>
                <a:ea typeface="+mn-ea"/>
              </a:rPr>
              <a:t>局域网有线</a:t>
            </a:r>
            <a:r>
              <a:rPr lang="zh-CN" altLang="en-US" b="1" dirty="0">
                <a:latin typeface="+mn-ea"/>
                <a:ea typeface="+mn-ea"/>
              </a:rPr>
              <a:t>通讯</a:t>
            </a:r>
            <a:r>
              <a:rPr lang="zh-CN" altLang="en-US" b="1" dirty="0" smtClean="0">
                <a:latin typeface="+mn-ea"/>
                <a:ea typeface="+mn-ea"/>
              </a:rPr>
              <a:t>（</a:t>
            </a:r>
            <a:r>
              <a:rPr lang="en-US" altLang="zh-CN" b="1" dirty="0" smtClean="0">
                <a:latin typeface="+mn-ea"/>
                <a:ea typeface="+mn-ea"/>
              </a:rPr>
              <a:t>LAN</a:t>
            </a:r>
            <a:r>
              <a:rPr lang="zh-CN" altLang="en-US" b="1" dirty="0" smtClean="0">
                <a:latin typeface="+mn-ea"/>
                <a:ea typeface="+mn-ea"/>
              </a:rPr>
              <a:t>）</a:t>
            </a:r>
            <a:endParaRPr lang="en-US" b="1" dirty="0"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7774"/>
            <a:ext cx="187220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63" y="1477792"/>
            <a:ext cx="1224136" cy="113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9162"/>
            <a:ext cx="1874144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88" y="2895786"/>
            <a:ext cx="1006178" cy="3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lowchart: Connector 26"/>
          <p:cNvSpPr/>
          <p:nvPr/>
        </p:nvSpPr>
        <p:spPr>
          <a:xfrm>
            <a:off x="7056276" y="3859330"/>
            <a:ext cx="180020" cy="1165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1170589" y="3285510"/>
            <a:ext cx="180020" cy="1165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80312" y="123826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7045" y="267976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347865" y="2120455"/>
            <a:ext cx="2952329" cy="991355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6.66204E-7 C -0.00712 -0.01411 -0.01962 -0.02221 -0.02847 -0.034 C -0.03246 -0.03932 -0.03524 -0.04696 -0.03941 -0.05251 C -0.04114 -0.05991 -0.0441 -0.06731 -0.0467 -0.07448 C -0.04896 -0.08096 -0.0493 -0.08952 -0.05035 -0.09646 C -0.04982 -0.12052 -0.05087 -0.19732 -0.0467 -0.21513 C -0.04687 -0.22253 -0.04236 -0.27458 -0.0559 -0.28591 C -0.05798 -0.29725 -0.06198 -0.30581 -0.06319 -0.3176 C -0.06354 -0.32084 -0.06371 -0.32431 -0.06423 -0.32755 C -0.06458 -0.33009 -0.06597 -0.33472 -0.06597 -0.33449 C -0.06632 -0.33958 -0.0658 -0.34467 -0.06684 -0.34953 C -0.06753 -0.3523 -0.06944 -0.35438 -0.07083 -0.35693 C -0.07291 -0.36132 -0.07656 -0.37196 -0.07882 -0.3752 C -0.08107 -0.37798 -0.08489 -0.37913 -0.08715 -0.38122 C -0.08802 -0.38075 -0.08941 -0.38122 -0.08993 -0.38006 C -0.08993 -0.37983 -0.09201 -0.37081 -0.09253 -0.36896 C -0.09392 -0.36294 -0.09583 -0.35693 -0.09722 -0.35068 C -0.1408 -0.35138 -0.15399 -0.35068 -0.18611 -0.35438 C -0.21076 -0.35369 -0.23142 -0.35161 -0.25503 -0.34953 C -0.25729 -0.34027 -0.25851 -0.33218 -0.25955 -0.32269 C -0.2592 -0.28961 -0.2592 -0.25677 -0.25868 -0.22369 C -0.25868 -0.21837 -0.25694 -0.21258 -0.2559 -0.20773 C -0.25538 -0.20495 -0.25399 -0.19917 -0.25399 -0.19894 C -0.25434 -0.195 -0.25434 -0.19084 -0.25503 -0.18691 C -0.25538 -0.18552 -0.25625 -0.18459 -0.25677 -0.18321 C -0.25851 -0.17858 -0.2592 -0.17349 -0.25955 -0.16863 C -0.25816 -0.14527 -0.25937 -0.15128 -0.27899 -0.15267 C -0.33177 -0.16886 -0.37274 -0.15822 -0.4375 -0.15892 C -0.46788 -0.16863 -0.5 -0.15753 -0.53107 -0.16239 C -0.54635 -0.16817 -0.5559 -0.16447 -0.57517 -0.16377 C -0.58802 -0.15984 -0.56719 -0.16586 -0.59444 -0.16123 C -0.60851 -0.15892 -0.62239 -0.15267 -0.63663 -0.15267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0" y="-19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2000" accel="50000" decel="50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7 2.58848E-6 C 0.01128 -0.00463 0.02222 -0.00116 0.03299 -0.00856 C 0.03507 -0.01666 0.03646 -0.02452 0.03854 -0.03285 C 0.03958 -0.03678 0.03924 -0.04372 0.04219 -0.04395 C 0.05642 -0.04557 0.07083 -0.04465 0.08524 -0.04511 C 0.12552 -0.04418 0.1651 -0.04233 0.20538 -0.04141 C 0.26198 -0.03794 0.31667 -0.03979 0.37431 -0.04025 C 0.3809 -0.04303 0.37986 -0.05344 0.3816 -0.06107 C 0.38264 -0.07958 0.38316 -0.07911 0.3816 -0.10132 C 0.38125 -0.10548 0.37986 -0.11358 0.37986 -0.11335 C 0.38021 -0.12422 0.38142 -0.13463 0.3816 -0.14527 C 0.38385 -0.2607 0.36354 -0.22924 0.45677 -0.23086 C 0.47969 -0.23132 0.50278 -0.23179 0.52569 -0.23225 C 0.53038 -0.23387 0.53576 -0.23225 0.54028 -0.23456 C 0.54045 -0.23479 0.54219 -0.24405 0.54219 -0.24428 C 0.54375 -0.25399 0.54167 -0.27157 0.54861 -0.27736 C 0.56007 -0.27435 0.56337 -0.25584 0.56701 -0.24312 C 0.56632 -0.22022 0.56701 -0.20449 0.56233 -0.18437 C 0.56163 -0.15106 0.56319 -0.10456 0.55868 -0.07333 C 0.55799 -0.06246 0.5566 -0.05436 0.55503 -0.04395 C 0.55538 -0.02267 0.55538 -0.00162 0.5559 0.01966 C 0.55625 0.03331 0.55833 0.04557 0.56059 0.05875 C 0.56302 0.07286 0.56319 0.08859 0.57153 0.099 C 0.57292 0.10479 0.57691 0.11034 0.58073 0.11381 C 0.5849 0.12283 0.59253 0.12722 0.59809 0.13463 C 0.60208 0.13995 0.60903 0.14804 0.61458 0.15036 C 0.61788 0.15498 0.62187 0.16077 0.62656 0.16262 C 0.63212 0.1721 0.64062 0.17372 0.64861 0.17858 " pathEditMode="relative" rAng="0" ptsTypes="fffffffffffffffffffffffffff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31" y="-4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Afiact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II—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系统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构架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7534"/>
            <a:ext cx="650495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latin typeface="+mj-ea"/>
              </a:rPr>
              <a:t>AfiAct</a:t>
            </a:r>
            <a:r>
              <a:rPr lang="en-US" b="1" dirty="0" smtClean="0">
                <a:latin typeface="+mj-ea"/>
              </a:rPr>
              <a:t> </a:t>
            </a:r>
            <a:r>
              <a:rPr lang="en-US" b="1" dirty="0" smtClean="0">
                <a:latin typeface="+mj-ea"/>
                <a:cs typeface="Times New Roman" pitchFamily="18" charset="0"/>
              </a:rPr>
              <a:t>II</a:t>
            </a:r>
            <a:r>
              <a:rPr lang="en-US" altLang="zh-CN" dirty="0" smtClean="0">
                <a:latin typeface="+mj-ea"/>
                <a:cs typeface="Times New Roman" pitchFamily="18" charset="0"/>
              </a:rPr>
              <a:t>—</a:t>
            </a:r>
            <a:r>
              <a:rPr lang="zh-CN" altLang="en-US" b="1" dirty="0" smtClean="0">
                <a:latin typeface="+mj-ea"/>
                <a:cs typeface="Times New Roman" pitchFamily="18" charset="0"/>
              </a:rPr>
              <a:t>系统组成</a:t>
            </a:r>
            <a:endParaRPr lang="en-US" b="1" dirty="0">
              <a:latin typeface="+mj-ea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115616" y="1191834"/>
            <a:ext cx="5303465" cy="3277820"/>
          </a:xfr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+mn-ea"/>
              </a:rPr>
              <a:t>AfiTag </a:t>
            </a:r>
            <a:r>
              <a:rPr lang="en-US" sz="1800" dirty="0" smtClean="0">
                <a:latin typeface="+mn-ea"/>
                <a:cs typeface="Times New Roman" pitchFamily="18" charset="0"/>
              </a:rPr>
              <a:t>II</a:t>
            </a:r>
            <a:r>
              <a:rPr lang="en-US" sz="1800" dirty="0" smtClean="0">
                <a:latin typeface="+mn-ea"/>
              </a:rPr>
              <a:t> </a:t>
            </a:r>
            <a:r>
              <a:rPr lang="en-US" sz="1800" dirty="0">
                <a:latin typeface="+mn-ea"/>
              </a:rPr>
              <a:t>+ </a:t>
            </a:r>
            <a:r>
              <a:rPr lang="zh-CN" altLang="en-US" sz="1800" dirty="0" smtClean="0">
                <a:latin typeface="+mn-ea"/>
              </a:rPr>
              <a:t>绑带</a:t>
            </a:r>
            <a:endParaRPr lang="en-US" altLang="zh-CN" sz="1800" dirty="0" smtClean="0">
              <a:latin typeface="+mn-ea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800" dirty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1800" dirty="0" smtClean="0">
                <a:latin typeface="+mn-ea"/>
              </a:rPr>
              <a:t>接收器</a:t>
            </a:r>
            <a:endParaRPr lang="en-US" altLang="zh-CN" sz="1800" dirty="0" smtClean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1800" dirty="0" smtClean="0">
                <a:latin typeface="+mn-ea"/>
              </a:rPr>
              <a:t>电源箱</a:t>
            </a:r>
            <a:endParaRPr lang="en-US" sz="1800" dirty="0" smtClean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+mn-ea"/>
              </a:rPr>
              <a:t>A</a:t>
            </a:r>
            <a:r>
              <a:rPr lang="en-US" altLang="zh-CN" sz="1800" dirty="0" smtClean="0">
                <a:latin typeface="+mn-ea"/>
              </a:rPr>
              <a:t>fifarm5</a:t>
            </a:r>
            <a:r>
              <a:rPr lang="zh-CN" altLang="en-US" sz="1800" dirty="0" smtClean="0">
                <a:latin typeface="+mn-ea"/>
              </a:rPr>
              <a:t> 软件</a:t>
            </a:r>
            <a:r>
              <a:rPr lang="en-US" sz="1800" dirty="0">
                <a:latin typeface="+mn-ea"/>
              </a:rPr>
              <a:t>	</a:t>
            </a:r>
            <a:r>
              <a:rPr lang="en-US" sz="1800" dirty="0" smtClean="0">
                <a:latin typeface="+mn-ea"/>
              </a:rPr>
              <a:t>+ PC </a:t>
            </a:r>
            <a:r>
              <a:rPr lang="zh-CN" altLang="en-US" sz="1800" dirty="0" smtClean="0">
                <a:latin typeface="+mn-ea"/>
              </a:rPr>
              <a:t>需要满足配置</a:t>
            </a:r>
            <a:endParaRPr lang="en-US" sz="1800" dirty="0" smtClean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altLang="zh-CN" sz="1800" dirty="0" smtClean="0"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1800" dirty="0" smtClean="0">
                <a:latin typeface="+mn-ea"/>
              </a:rPr>
              <a:t>网络</a:t>
            </a:r>
            <a:r>
              <a:rPr lang="en-US" sz="1800" dirty="0" smtClean="0">
                <a:latin typeface="+mn-ea"/>
              </a:rPr>
              <a:t>(Wi-Fi </a:t>
            </a:r>
            <a:r>
              <a:rPr lang="en-US" sz="1800" dirty="0">
                <a:latin typeface="+mn-ea"/>
              </a:rPr>
              <a:t>or LAN)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99537" y="983032"/>
            <a:ext cx="1297995" cy="493127"/>
            <a:chOff x="7020271" y="1626414"/>
            <a:chExt cx="1297995" cy="657502"/>
          </a:xfrm>
        </p:grpSpPr>
        <p:pic>
          <p:nvPicPr>
            <p:cNvPr id="7" name="Picture 3000" descr="7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1" y="1626414"/>
              <a:ext cx="209021" cy="657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996" descr="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152085">
              <a:off x="7761816" y="1536795"/>
              <a:ext cx="168818" cy="944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17" descr="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1" b="9987"/>
          <a:stretch>
            <a:fillRect/>
          </a:stretch>
        </p:blipFill>
        <p:spPr bwMode="auto">
          <a:xfrm>
            <a:off x="6278996" y="1685110"/>
            <a:ext cx="539074" cy="5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98" descr="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18" y="2495200"/>
            <a:ext cx="576433" cy="3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fiAct 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99" y="3251284"/>
            <a:ext cx="992268" cy="51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74" y="3953362"/>
            <a:ext cx="769918" cy="8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7886700" cy="387798"/>
          </a:xfr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ct val="80000"/>
              </a:lnSpc>
              <a:spcBef>
                <a:spcPct val="0"/>
              </a:spcBef>
            </a:pPr>
            <a:r>
              <a:rPr lang="en-US" altLang="zh-CN" b="1" dirty="0" err="1" smtClean="0">
                <a:solidFill>
                  <a:srgbClr val="0070C0"/>
                </a:solidFill>
                <a:latin typeface="+mj-ea"/>
                <a:cs typeface="+mn-cs"/>
              </a:rPr>
              <a:t>AfiAct</a:t>
            </a:r>
            <a:r>
              <a:rPr lang="en-US" altLang="zh-CN" b="1" dirty="0" smtClean="0">
                <a:solidFill>
                  <a:srgbClr val="0070C0"/>
                </a:solidFill>
                <a:latin typeface="+mj-ea"/>
                <a:cs typeface="+mn-cs"/>
              </a:rPr>
              <a:t> II—</a:t>
            </a:r>
            <a:r>
              <a:rPr lang="zh-CN" altLang="en-US" b="1" dirty="0" smtClean="0">
                <a:solidFill>
                  <a:srgbClr val="0070C0"/>
                </a:solidFill>
                <a:latin typeface="+mj-ea"/>
                <a:cs typeface="+mn-cs"/>
              </a:rPr>
              <a:t>地理构架</a:t>
            </a:r>
            <a:endParaRPr lang="en-US" b="1" dirty="0">
              <a:solidFill>
                <a:srgbClr val="0070C0"/>
              </a:solidFill>
              <a:latin typeface="+mj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B0190C29-A547-4C63-83AB-7E00C974A543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871300"/>
            <a:ext cx="5668863" cy="34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24043</TotalTime>
  <Words>1245</Words>
  <Application>Microsoft Office PowerPoint</Application>
  <PresentationFormat>全屏显示(16:9)</PresentationFormat>
  <Paragraphs>229</Paragraphs>
  <Slides>25</Slides>
  <Notes>6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Magistral Light</vt:lpstr>
      <vt:lpstr>Open Sans</vt:lpstr>
      <vt:lpstr>等线 Light</vt:lpstr>
      <vt:lpstr>等线</vt:lpstr>
      <vt:lpstr>Times New Roman</vt:lpstr>
      <vt:lpstr>Calibri</vt:lpstr>
      <vt:lpstr>Wingdings</vt:lpstr>
      <vt:lpstr>Calibri Light</vt:lpstr>
      <vt:lpstr>Custom Design</vt:lpstr>
      <vt:lpstr>二代发情监测系统</vt:lpstr>
      <vt:lpstr>AfiAct II—综述</vt:lpstr>
      <vt:lpstr>AfiAct II—主要特点</vt:lpstr>
      <vt:lpstr>AfiAct II—通讯（有线或无线Wi Fi）</vt:lpstr>
      <vt:lpstr>AfiAct II—无线通讯（Wi Fi）技术要求</vt:lpstr>
      <vt:lpstr>AfiAct II—局域网有线通讯（LAN）</vt:lpstr>
      <vt:lpstr>Afiact II—系统构架</vt:lpstr>
      <vt:lpstr>AfiAct II—系统组成</vt:lpstr>
      <vt:lpstr>AfiAct II—地理构架</vt:lpstr>
      <vt:lpstr>AfiAct II – 系统优势</vt:lpstr>
      <vt:lpstr>AfiAct II – 系统性能</vt:lpstr>
      <vt:lpstr>AfiAct II – 双向通讯</vt:lpstr>
      <vt:lpstr>AfiAct II – 双向通讯</vt:lpstr>
      <vt:lpstr>AfiAct II – 无线数据接收器</vt:lpstr>
      <vt:lpstr>AfiAct II – 无线数据接收器</vt:lpstr>
      <vt:lpstr>AfiAct II – 无线数据接收器</vt:lpstr>
      <vt:lpstr>AfiAct II – 二代计步器</vt:lpstr>
      <vt:lpstr>AfiAct II – 二代计步器新特性</vt:lpstr>
      <vt:lpstr>AfiAct II – 二代计步器的存放</vt:lpstr>
      <vt:lpstr>AfiAct II – 报告模块</vt:lpstr>
      <vt:lpstr>AfiAct – 计步器数据记录</vt:lpstr>
      <vt:lpstr>AfiAct—安装要点</vt:lpstr>
      <vt:lpstr>AfiAct—二代计步器类型</vt:lpstr>
      <vt:lpstr>AfiAct II—产品编号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Admin</cp:lastModifiedBy>
  <cp:revision>605</cp:revision>
  <dcterms:created xsi:type="dcterms:W3CDTF">2013-02-25T09:17:51Z</dcterms:created>
  <dcterms:modified xsi:type="dcterms:W3CDTF">2018-05-01T14:03:39Z</dcterms:modified>
</cp:coreProperties>
</file>