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1"/>
  </p:sldMasterIdLst>
  <p:notesMasterIdLst>
    <p:notesMasterId r:id="rId15"/>
  </p:notesMasterIdLst>
  <p:handoutMasterIdLst>
    <p:handoutMasterId r:id="rId16"/>
  </p:handoutMasterIdLst>
  <p:sldIdLst>
    <p:sldId id="426" r:id="rId2"/>
    <p:sldId id="441" r:id="rId3"/>
    <p:sldId id="433" r:id="rId4"/>
    <p:sldId id="434" r:id="rId5"/>
    <p:sldId id="435" r:id="rId6"/>
    <p:sldId id="442" r:id="rId7"/>
    <p:sldId id="436" r:id="rId8"/>
    <p:sldId id="443" r:id="rId9"/>
    <p:sldId id="437" r:id="rId10"/>
    <p:sldId id="438" r:id="rId11"/>
    <p:sldId id="439" r:id="rId12"/>
    <p:sldId id="440" r:id="rId13"/>
    <p:sldId id="401" r:id="rId14"/>
  </p:sldIdLst>
  <p:sldSz cx="9144000" cy="5143500" type="screen16x9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501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ir Asiskovich" initials="MA" lastIdx="12" clrIdx="0"/>
  <p:cmAuthor id="1" name="Oren Drori" initials="OD" lastIdx="8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E2462"/>
    <a:srgbClr val="77C6DA"/>
    <a:srgbClr val="00FFFF"/>
    <a:srgbClr val="A8BBC4"/>
    <a:srgbClr val="000016"/>
    <a:srgbClr val="006699"/>
    <a:srgbClr val="121D39"/>
    <a:srgbClr val="003D5C"/>
    <a:srgbClr val="002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83538" autoAdjust="0"/>
  </p:normalViewPr>
  <p:slideViewPr>
    <p:cSldViewPr>
      <p:cViewPr varScale="1">
        <p:scale>
          <a:sx n="119" d="100"/>
          <a:sy n="119" d="100"/>
        </p:scale>
        <p:origin x="-522" y="-102"/>
      </p:cViewPr>
      <p:guideLst>
        <p:guide orient="horz" pos="486"/>
        <p:guide orient="horz" pos="1620"/>
        <p:guide pos="3840"/>
        <p:guide pos="50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82E6-B906-4446-BBF1-B65FBE32E466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9D64-4C35-4A78-A8D1-EC1A8A96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E8B65A-2D3E-4436-BC22-ECCCEC12CA3F}" type="datetimeFigureOut">
              <a:rPr lang="he-IL" smtClean="0"/>
              <a:t>ט"ז/אייר/תשע"ח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DD6E90-A4E6-4695-9860-169ED2E00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99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5925" y="720725"/>
            <a:ext cx="6026150" cy="33909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8521"/>
            <a:ext cx="5029200" cy="4112095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5925" y="720725"/>
            <a:ext cx="6026150" cy="33909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8521"/>
            <a:ext cx="5029200" cy="4112095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5925" y="720725"/>
            <a:ext cx="6026150" cy="33909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8521"/>
            <a:ext cx="5029200" cy="4112095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8A812B5-A08B-46C6-84B9-0F02AB1563FA}"/>
              </a:ext>
            </a:extLst>
          </p:cNvPr>
          <p:cNvGrpSpPr/>
          <p:nvPr userDrawn="1"/>
        </p:nvGrpSpPr>
        <p:grpSpPr>
          <a:xfrm>
            <a:off x="467544" y="4807185"/>
            <a:ext cx="2632783" cy="261610"/>
            <a:chOff x="467544" y="4798677"/>
            <a:chExt cx="2632783" cy="261610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2A422FF-D748-45AB-AE4D-A6A95434F9A4}"/>
                </a:ext>
              </a:extLst>
            </p:cNvPr>
            <p:cNvSpPr txBox="1"/>
            <p:nvPr/>
          </p:nvSpPr>
          <p:spPr>
            <a:xfrm>
              <a:off x="1187624" y="4798677"/>
              <a:ext cx="1912703" cy="2616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100" dirty="0">
                  <a:solidFill>
                    <a:srgbClr val="005978"/>
                  </a:solidFill>
                  <a:latin typeface="Magistral Light" panose="020B0404020204080304" pitchFamily="34" charset="0"/>
                  <a:ea typeface="+mj-ea"/>
                  <a:cs typeface="+mj-cs"/>
                </a:rPr>
                <a:t>Vital Know-how </a:t>
              </a:r>
              <a:r>
                <a:rPr lang="en-US" sz="1100" dirty="0">
                  <a:solidFill>
                    <a:srgbClr val="009BD9"/>
                  </a:solidFill>
                  <a:latin typeface="Magistral Light" panose="020B0404020204080304" pitchFamily="34" charset="0"/>
                  <a:ea typeface="+mj-ea"/>
                  <a:cs typeface="+mj-cs"/>
                </a:rPr>
                <a:t>in every drop</a:t>
              </a:r>
              <a:endParaRPr lang="he-IL" sz="1100" dirty="0">
                <a:solidFill>
                  <a:srgbClr val="009BD9"/>
                </a:solidFill>
                <a:latin typeface="Magistral Light" panose="020B0404020204080304" pitchFamily="34" charset="0"/>
                <a:ea typeface="+mj-ea"/>
                <a:cs typeface="+mj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229B5E4F-F418-44DD-85CC-CEC824A474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32"/>
            <a:stretch/>
          </p:blipFill>
          <p:spPr>
            <a:xfrm>
              <a:off x="467544" y="4856517"/>
              <a:ext cx="648000" cy="145929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36CDB34C-F760-420D-B03A-AF2CAC99C671}"/>
                </a:ext>
              </a:extLst>
            </p:cNvPr>
            <p:cNvCxnSpPr>
              <a:cxnSpLocks/>
            </p:cNvCxnSpPr>
            <p:nvPr/>
          </p:nvCxnSpPr>
          <p:spPr>
            <a:xfrm>
              <a:off x="1217832" y="4805627"/>
              <a:ext cx="0" cy="214395"/>
            </a:xfrm>
            <a:prstGeom prst="line">
              <a:avLst/>
            </a:prstGeom>
            <a:ln w="6350">
              <a:solidFill>
                <a:srgbClr val="0059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231833A-1CBC-408A-AD6E-27B9B015588A}"/>
              </a:ext>
            </a:extLst>
          </p:cNvPr>
          <p:cNvSpPr/>
          <p:nvPr userDrawn="1"/>
        </p:nvSpPr>
        <p:spPr>
          <a:xfrm flipH="1">
            <a:off x="280345" y="267518"/>
            <a:ext cx="43183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1C0CC7B-9B6B-4481-831F-BE1460DA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1736"/>
            <a:ext cx="7886700" cy="993775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66C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C8E26557-4609-4016-A62B-EA6E38AC25A7}"/>
              </a:ext>
            </a:extLst>
          </p:cNvPr>
          <p:cNvSpPr txBox="1">
            <a:spLocks/>
          </p:cNvSpPr>
          <p:nvPr userDrawn="1"/>
        </p:nvSpPr>
        <p:spPr>
          <a:xfrm>
            <a:off x="8567936" y="4783948"/>
            <a:ext cx="576064" cy="3080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7C6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r>
              <a:rPr lang="en-US" sz="1100" dirty="0">
                <a:solidFill>
                  <a:srgbClr val="4449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079C3BD-C40E-48A4-A257-09951898C22D}" type="slidenum">
              <a:rPr lang="en-US" sz="1100" smtClean="0">
                <a:solidFill>
                  <a:srgbClr val="4449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sz="1100" dirty="0">
              <a:solidFill>
                <a:srgbClr val="4449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AF2449-1EE1-4C50-BC27-11292D34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7C1D26B-49C5-4A55-A882-46A7B7F75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AC9E60C-A21A-49CF-B2F6-F053DC021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2807C2-7B15-4D23-97D2-8B8510A1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ט"ז/אייר/תשע"ח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728875-C8A6-49ED-B8CF-0E4EEA2D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096651-F3D1-46F6-957B-687BB2A4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20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0DA87A-3BA0-419C-B62C-A8E91E929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3954A-F988-4B7B-A862-87B65C4F2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52BAA2-E29A-47F2-A2AF-274F565D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ט"ז/אייר/תשע"ח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924AF8-FBC9-461A-902F-5BE62962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2955F5-15B0-4813-9DEE-464EC9DE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181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48AD4DA-205E-4530-9A49-A7CCD6E03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43C09E1-7D1B-42E3-B68A-79B8BA67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5357A7-2B7C-43A0-8B12-6160B278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ט"ז/אייר/תשע"ח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C5B3EE-C233-4B29-B3D3-EF7FB58E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977D0E-53DF-4BCA-844B-0364A1C0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0351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016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26A4-FFCE-4C01-AD7F-FB3BF864C282}" type="datetimeFigureOut">
              <a:rPr lang="he-IL"/>
              <a:pPr>
                <a:defRPr/>
              </a:pPr>
              <a:t>ט"ז/אייר/תשע"ח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05307-BD8E-40EB-A104-A57051DE4DC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579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4320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67544" y="789552"/>
            <a:ext cx="8136904" cy="3240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4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ED3EA20-560D-4821-B5E5-C1CCCBC76EDD}"/>
              </a:ext>
            </a:extLst>
          </p:cNvPr>
          <p:cNvSpPr/>
          <p:nvPr userDrawn="1"/>
        </p:nvSpPr>
        <p:spPr>
          <a:xfrm>
            <a:off x="0" y="-1334"/>
            <a:ext cx="9144000" cy="5144834"/>
          </a:xfrm>
          <a:prstGeom prst="rect">
            <a:avLst/>
          </a:prstGeom>
          <a:solidFill>
            <a:srgbClr val="009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6BC518C-DC98-4A36-AA64-36B6C1B6D52B}"/>
              </a:ext>
            </a:extLst>
          </p:cNvPr>
          <p:cNvGrpSpPr/>
          <p:nvPr userDrawn="1"/>
        </p:nvGrpSpPr>
        <p:grpSpPr>
          <a:xfrm>
            <a:off x="467544" y="4807184"/>
            <a:ext cx="2631460" cy="261610"/>
            <a:chOff x="468867" y="4731990"/>
            <a:chExt cx="2631460" cy="261610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4EC24C8-B99C-4D55-88AC-26865F543D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100000"/>
            </a:blip>
            <a:stretch>
              <a:fillRect/>
            </a:stretch>
          </p:blipFill>
          <p:spPr>
            <a:xfrm>
              <a:off x="468867" y="4789277"/>
              <a:ext cx="648000" cy="1289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E75EA3A-335A-42A5-81EA-7C50808B2512}"/>
                </a:ext>
              </a:extLst>
            </p:cNvPr>
            <p:cNvSpPr txBox="1"/>
            <p:nvPr/>
          </p:nvSpPr>
          <p:spPr>
            <a:xfrm>
              <a:off x="1187624" y="4731990"/>
              <a:ext cx="1912703" cy="2616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Magistral Light" panose="020B0404020204080304" pitchFamily="34" charset="0"/>
                  <a:ea typeface="+mj-ea"/>
                  <a:cs typeface="+mj-cs"/>
                </a:rPr>
                <a:t>Vital Know-how in every drop</a:t>
              </a:r>
              <a:endParaRPr lang="he-IL" sz="1100" dirty="0">
                <a:solidFill>
                  <a:schemeClr val="bg1"/>
                </a:solidFill>
                <a:latin typeface="Magistral Light" panose="020B0404020204080304" pitchFamily="34" charset="0"/>
                <a:ea typeface="+mj-ea"/>
                <a:cs typeface="+mj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E856E9C3-B28F-4DDD-99CA-D4DAC8440BDA}"/>
                </a:ext>
              </a:extLst>
            </p:cNvPr>
            <p:cNvCxnSpPr>
              <a:cxnSpLocks/>
            </p:cNvCxnSpPr>
            <p:nvPr/>
          </p:nvCxnSpPr>
          <p:spPr>
            <a:xfrm>
              <a:off x="1217832" y="4738940"/>
              <a:ext cx="0" cy="214395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231833A-1CBC-408A-AD6E-27B9B015588A}"/>
              </a:ext>
            </a:extLst>
          </p:cNvPr>
          <p:cNvSpPr/>
          <p:nvPr userDrawn="1"/>
        </p:nvSpPr>
        <p:spPr>
          <a:xfrm flipH="1">
            <a:off x="280345" y="267518"/>
            <a:ext cx="43183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1C0CC7B-9B6B-4481-831F-BE1460DA113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95536" y="181736"/>
            <a:ext cx="7886700" cy="993775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C8E26557-4609-4016-A62B-EA6E38AC25A7}"/>
              </a:ext>
            </a:extLst>
          </p:cNvPr>
          <p:cNvSpPr txBox="1">
            <a:spLocks/>
          </p:cNvSpPr>
          <p:nvPr userDrawn="1"/>
        </p:nvSpPr>
        <p:spPr>
          <a:xfrm>
            <a:off x="8567936" y="4783948"/>
            <a:ext cx="576064" cy="3080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079C3BD-C40E-48A4-A257-09951898C22D}" type="slidenum">
              <a:rPr lang="en-US" sz="11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231833A-1CBC-408A-AD6E-27B9B015588A}"/>
              </a:ext>
            </a:extLst>
          </p:cNvPr>
          <p:cNvSpPr/>
          <p:nvPr userDrawn="1"/>
        </p:nvSpPr>
        <p:spPr>
          <a:xfrm flipH="1">
            <a:off x="280345" y="267518"/>
            <a:ext cx="43183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4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DF79B9-E60A-4551-A47A-E792198AE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F6F2D18-A240-4713-9EFD-032301B7E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C12418-73CF-4838-B81E-E14A8E048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6384"/>
            <a:ext cx="9144000" cy="48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4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2777B81-7924-4638-A339-43B51AFAA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6384"/>
            <a:ext cx="9144000" cy="4803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CA8D46-67D5-47B7-B328-7524C606A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3518"/>
            <a:ext cx="7886700" cy="993775"/>
          </a:xfrm>
        </p:spPr>
        <p:txBody>
          <a:bodyPr>
            <a:normAutofit/>
          </a:bodyPr>
          <a:lstStyle>
            <a:lvl1pPr>
              <a:defRPr sz="4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A593D8-E1EF-4E99-BF2E-46A02DCE0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00" y="1294176"/>
            <a:ext cx="3867150" cy="32623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="" xmlns:a16="http://schemas.microsoft.com/office/drawing/2014/main" id="{256FC2F0-5590-4EFC-8CDF-69D7E7629C6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4900" y="1975083"/>
            <a:ext cx="3867150" cy="326231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64593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DD0DBF-978A-44D7-B94C-794E5F57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51F399-2F9E-4A26-9F41-638658FEE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DC6A85B-DC07-497D-8D02-D465066AA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D95AD2F-900C-44D2-B0F8-5E7E6C326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21143B-39D4-4467-91A7-669B26491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ACE7DE4-0668-4B6D-85AA-0D1358AC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ט"ז/אייר/תשע"ח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7422B99-4DD6-4421-A0DC-F792280A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DF12015-3C5D-43BC-A8AA-55BB479A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662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CED8B-C59D-4C28-A57E-F6A3F4FB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A64D2DD-913B-4145-9BA9-ED4F8712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ט"ז/אייר/תשע"ח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B2548E-C471-475C-87B7-73859C08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E74EC8-8138-4E4B-A16D-9B19AB3F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491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FDC69FD-13D4-4C52-8035-67E0D780E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ט"ז/אייר/תשע"ח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7EC158-70E8-425E-9969-F2677D11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ABBFCE7-F03C-4273-846C-93E8C179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24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B98F79-96E4-4C7B-8389-FC38F567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BC0C59-D145-4ECA-895F-31F848AA7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16ED56-0518-4212-80C4-93EAF3C8A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CB8A88-4E6F-40D4-859D-82E162EA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ט"ז/אייר/תשע"ח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7F8429-4EC2-4EEA-BFB1-EF283795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621DBE-3092-4A4A-A12E-84B3E16D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344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C22A989-B1DA-4646-BD2B-90A6F627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9E030E-5316-4EF0-888B-49BA0D75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B01FAB-27DB-467A-9700-B9366C85B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586A-736A-40D0-8482-F403EA17245F}" type="datetimeFigureOut">
              <a:rPr lang="he-IL" smtClean="0"/>
              <a:t>ט"ז/אייר/תשע"ח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8E84DE-4564-45BA-A2BE-50006E861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DFE7BE-C02E-460F-AC49-2C5037A32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968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39" r:id="rId2"/>
    <p:sldLayoutId id="2147483718" r:id="rId3"/>
    <p:sldLayoutId id="2147483728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670" r:id="rId13"/>
    <p:sldLayoutId id="2147483742" r:id="rId14"/>
    <p:sldLayoutId id="214748374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75BAEC1-A618-4134-AC1A-B9290AC4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转盘式挤奶厅</a:t>
            </a:r>
            <a:endParaRPr lang="he-I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2EA9293-F93E-4E10-947B-0334815D5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850" y="1294176"/>
            <a:ext cx="3867150" cy="3262312"/>
          </a:xfrm>
        </p:spPr>
        <p:txBody>
          <a:bodyPr/>
          <a:lstStyle/>
          <a:p>
            <a:r>
              <a:rPr lang="zh-CN" altLang="en-US" dirty="0" smtClean="0"/>
              <a:t>识别系统原理及故障</a:t>
            </a:r>
            <a:endParaRPr lang="he-I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6C6C5A6-A527-4895-BFD6-8CFC7C0D474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04850" y="1975083"/>
            <a:ext cx="3867150" cy="3262312"/>
          </a:xfrm>
        </p:spPr>
        <p:txBody>
          <a:bodyPr/>
          <a:lstStyle/>
          <a:p>
            <a:r>
              <a:rPr lang="zh-CN" altLang="en-US" dirty="0" smtClean="0"/>
              <a:t>李远航  技术支持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283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转盘识别系统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识别作业顺序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3478"/>
            <a:ext cx="3296760" cy="367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915566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识别系统作业顺序：</a:t>
            </a:r>
            <a:endParaRPr lang="en-US" altLang="zh-CN" sz="1200" dirty="0" smtClean="0"/>
          </a:p>
          <a:p>
            <a:endParaRPr lang="en-US" altLang="zh-CN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200" dirty="0" smtClean="0"/>
              <a:t>转盘开始旋转</a:t>
            </a:r>
            <a:endParaRPr lang="en-US" altLang="zh-CN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200" dirty="0" smtClean="0"/>
              <a:t>牛进入转盘，随着转盘转到无法后退的位置</a:t>
            </a:r>
            <a:endParaRPr lang="en-US" altLang="zh-CN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200" dirty="0" smtClean="0"/>
              <a:t>随着转盘继续转动，两个光电开关先后检测到反光板</a:t>
            </a:r>
            <a:endParaRPr lang="en-US" altLang="zh-CN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200" dirty="0" smtClean="0"/>
              <a:t>此时识别系统激活感应器开始工作</a:t>
            </a:r>
            <a:endParaRPr lang="en-US" altLang="zh-CN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200" dirty="0" smtClean="0"/>
              <a:t>牛号感应器（</a:t>
            </a:r>
            <a:r>
              <a:rPr lang="en-US" altLang="zh-CN" sz="1200" dirty="0" smtClean="0"/>
              <a:t>1</a:t>
            </a:r>
            <a:r>
              <a:rPr lang="zh-CN" altLang="en-US" sz="1200" dirty="0" smtClean="0"/>
              <a:t>号感应器）识别当前位置牛腿上的计步器</a:t>
            </a:r>
            <a:endParaRPr lang="en-US" altLang="zh-CN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200" dirty="0"/>
              <a:t>牛</a:t>
            </a:r>
            <a:r>
              <a:rPr lang="zh-CN" altLang="en-US" sz="1200" dirty="0" smtClean="0"/>
              <a:t>位感应器（</a:t>
            </a:r>
            <a:r>
              <a:rPr lang="en-US" altLang="zh-CN" sz="1200" dirty="0" smtClean="0"/>
              <a:t>2</a:t>
            </a:r>
            <a:r>
              <a:rPr lang="zh-CN" altLang="en-US" sz="1200" dirty="0" smtClean="0"/>
              <a:t>号感应器）识别当前位置的电子牛位（</a:t>
            </a:r>
            <a:r>
              <a:rPr lang="zh-CN" altLang="en-US" sz="800" dirty="0" smtClean="0">
                <a:solidFill>
                  <a:schemeClr val="accent1"/>
                </a:solidFill>
              </a:rPr>
              <a:t>注①</a:t>
            </a:r>
            <a:r>
              <a:rPr lang="zh-CN" altLang="en-US" sz="1200" dirty="0" smtClean="0"/>
              <a:t>）</a:t>
            </a:r>
            <a:endParaRPr lang="en-US" altLang="zh-CN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200" dirty="0" smtClean="0"/>
              <a:t>识别系统将读取到的牛腿计步器号发送给电脑，电脑将该计步器号匹配的牛号发送给该站台的挤奶控制面板</a:t>
            </a:r>
            <a:r>
              <a:rPr lang="en-US" altLang="zh-CN" sz="1200" dirty="0" smtClean="0"/>
              <a:t>/MPC</a:t>
            </a:r>
            <a:r>
              <a:rPr lang="zh-CN" altLang="en-US" sz="1200" dirty="0" smtClean="0"/>
              <a:t>上</a:t>
            </a:r>
            <a:endParaRPr lang="en-US" altLang="zh-CN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200" dirty="0" smtClean="0"/>
              <a:t>挤奶开始</a:t>
            </a:r>
            <a:endParaRPr lang="en-US" altLang="zh-CN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200" dirty="0" smtClean="0"/>
              <a:t>挤奶结束</a:t>
            </a:r>
            <a:endParaRPr lang="en-US" altLang="zh-CN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200" dirty="0" smtClean="0"/>
              <a:t>牛随着转盘转到距离入口站台之前第</a:t>
            </a:r>
            <a:r>
              <a:rPr lang="en-US" altLang="zh-CN" sz="1200" dirty="0" smtClean="0"/>
              <a:t>5</a:t>
            </a:r>
            <a:r>
              <a:rPr lang="zh-CN" altLang="en-US" sz="1200" dirty="0" smtClean="0"/>
              <a:t>个位置时，</a:t>
            </a:r>
            <a:r>
              <a:rPr lang="en-US" altLang="zh-CN" sz="1200" dirty="0" smtClean="0"/>
              <a:t>MPC</a:t>
            </a:r>
            <a:r>
              <a:rPr lang="zh-CN" altLang="en-US" sz="1200" dirty="0" smtClean="0"/>
              <a:t>将数据发送给电脑，并清零准备下一次挤奶（</a:t>
            </a:r>
            <a:r>
              <a:rPr lang="zh-CN" altLang="en-US" sz="800" dirty="0" smtClean="0">
                <a:solidFill>
                  <a:schemeClr val="accent1"/>
                </a:solidFill>
              </a:rPr>
              <a:t>注②</a:t>
            </a:r>
            <a:r>
              <a:rPr lang="zh-CN" altLang="en-US" sz="1200" dirty="0" smtClean="0"/>
              <a:t>）</a:t>
            </a:r>
            <a:endParaRPr lang="en-US" altLang="zh-CN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200" dirty="0" smtClean="0"/>
              <a:t>牛退出转盘</a:t>
            </a:r>
            <a:endParaRPr lang="en-US" altLang="zh-CN" sz="1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zh-CN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24677"/>
            <a:ext cx="1467269" cy="128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95536" y="386789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注①：当转盘连续正转时，每圈仅激活一次牛位感应器工作；当转盘反转后，也会激活牛位感应器工作</a:t>
            </a:r>
            <a:endParaRPr lang="en-US" altLang="zh-CN" sz="1200" dirty="0">
              <a:solidFill>
                <a:schemeClr val="accent1"/>
              </a:solidFill>
              <a:latin typeface="+mn-ea"/>
            </a:endParaRPr>
          </a:p>
          <a:p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注②：当牛转到出口处时，若仍未结束挤奶，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MPC</a:t>
            </a:r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将不会清空数据，牛会继续旋转一圈直至挤奶结束，到下一个出口处退出转盘</a:t>
            </a:r>
            <a:endParaRPr lang="en-US" altLang="zh-CN" sz="1200" dirty="0">
              <a:solidFill>
                <a:schemeClr val="accent1"/>
              </a:solidFill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zh-CN" altLang="en-US" sz="1200" dirty="0">
              <a:solidFill>
                <a:schemeClr val="accent1"/>
              </a:solidFill>
              <a:latin typeface="+mn-ea"/>
            </a:endParaRPr>
          </a:p>
          <a:p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872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转盘识别系统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识别距离调整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604" y="1059582"/>
            <a:ext cx="4918313" cy="274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椭圆 2"/>
          <p:cNvSpPr/>
          <p:nvPr/>
        </p:nvSpPr>
        <p:spPr>
          <a:xfrm>
            <a:off x="5940152" y="2211710"/>
            <a:ext cx="951021" cy="958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694382" y="1970886"/>
            <a:ext cx="1442560" cy="14401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084167" y="2366930"/>
            <a:ext cx="662989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1059582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最佳识别距离：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在不错误识别的前提下，最大化识别距离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81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转盘识别系统故障分析</a:t>
            </a:r>
            <a:endParaRPr lang="zh-CN" altLang="en-US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036611"/>
              </p:ext>
            </p:extLst>
          </p:nvPr>
        </p:nvGraphicFramePr>
        <p:xfrm>
          <a:off x="539552" y="897564"/>
          <a:ext cx="7776864" cy="3761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312"/>
                <a:gridCol w="4968552"/>
              </a:tblGrid>
              <a:tr h="25074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故障描述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原因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错误方向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指示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 smtClean="0">
                          <a:effectLst/>
                        </a:rPr>
                        <a:t>两组光电开关接反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空位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识别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牛号感应器识别距离过大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错位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识别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光电开关信号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错误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牛号感应器识别距离过大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牛号感应器未被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激活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光电开关信号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错误（油污，位置改变，其他物体触发光电开关）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通讯故障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硬件故障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牛号感应器被激活但不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识别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干扰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牛号感应器识别距离过小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硬件故障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牛位感应器一直处于激活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状态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电子牛位号未绑定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牛位感应器识别距离不正确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硬件故障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干扰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9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4CA9EB2-F607-4133-973A-0B50260F6DD2}"/>
              </a:ext>
            </a:extLst>
          </p:cNvPr>
          <p:cNvSpPr/>
          <p:nvPr/>
        </p:nvSpPr>
        <p:spPr>
          <a:xfrm>
            <a:off x="0" y="1"/>
            <a:ext cx="9144000" cy="3636316"/>
          </a:xfrm>
          <a:prstGeom prst="rect">
            <a:avLst/>
          </a:prstGeom>
          <a:solidFill>
            <a:srgbClr val="009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72" name="Group 4">
            <a:extLst>
              <a:ext uri="{FF2B5EF4-FFF2-40B4-BE49-F238E27FC236}">
                <a16:creationId xmlns="" xmlns:a16="http://schemas.microsoft.com/office/drawing/2014/main" id="{8E5AF4EB-8619-4554-BA50-E9DB8B7069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9417" y="2896720"/>
            <a:ext cx="2648738" cy="912763"/>
            <a:chOff x="-69" y="1292"/>
            <a:chExt cx="3372" cy="1162"/>
          </a:xfrm>
        </p:grpSpPr>
        <p:sp>
          <p:nvSpPr>
            <p:cNvPr id="73" name="Freeform 5">
              <a:extLst>
                <a:ext uri="{FF2B5EF4-FFF2-40B4-BE49-F238E27FC236}">
                  <a16:creationId xmlns="" xmlns:a16="http://schemas.microsoft.com/office/drawing/2014/main" id="{E31F078E-28AA-44EE-9ECD-B6980638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" y="1397"/>
              <a:ext cx="77" cy="140"/>
            </a:xfrm>
            <a:custGeom>
              <a:avLst/>
              <a:gdLst>
                <a:gd name="T0" fmla="*/ 9 w 51"/>
                <a:gd name="T1" fmla="*/ 53 h 93"/>
                <a:gd name="T2" fmla="*/ 19 w 51"/>
                <a:gd name="T3" fmla="*/ 76 h 93"/>
                <a:gd name="T4" fmla="*/ 20 w 51"/>
                <a:gd name="T5" fmla="*/ 79 h 93"/>
                <a:gd name="T6" fmla="*/ 23 w 51"/>
                <a:gd name="T7" fmla="*/ 91 h 93"/>
                <a:gd name="T8" fmla="*/ 32 w 51"/>
                <a:gd name="T9" fmla="*/ 83 h 93"/>
                <a:gd name="T10" fmla="*/ 50 w 51"/>
                <a:gd name="T11" fmla="*/ 29 h 93"/>
                <a:gd name="T12" fmla="*/ 42 w 51"/>
                <a:gd name="T13" fmla="*/ 8 h 93"/>
                <a:gd name="T14" fmla="*/ 24 w 51"/>
                <a:gd name="T15" fmla="*/ 0 h 93"/>
                <a:gd name="T16" fmla="*/ 0 w 51"/>
                <a:gd name="T17" fmla="*/ 27 h 93"/>
                <a:gd name="T18" fmla="*/ 8 w 51"/>
                <a:gd name="T19" fmla="*/ 52 h 93"/>
                <a:gd name="T20" fmla="*/ 9 w 51"/>
                <a:gd name="T21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93">
                  <a:moveTo>
                    <a:pt x="9" y="53"/>
                  </a:moveTo>
                  <a:cubicBezTo>
                    <a:pt x="14" y="62"/>
                    <a:pt x="17" y="66"/>
                    <a:pt x="19" y="76"/>
                  </a:cubicBezTo>
                  <a:cubicBezTo>
                    <a:pt x="19" y="77"/>
                    <a:pt x="19" y="78"/>
                    <a:pt x="20" y="79"/>
                  </a:cubicBezTo>
                  <a:cubicBezTo>
                    <a:pt x="20" y="83"/>
                    <a:pt x="20" y="90"/>
                    <a:pt x="23" y="91"/>
                  </a:cubicBezTo>
                  <a:cubicBezTo>
                    <a:pt x="26" y="93"/>
                    <a:pt x="29" y="87"/>
                    <a:pt x="32" y="83"/>
                  </a:cubicBezTo>
                  <a:cubicBezTo>
                    <a:pt x="37" y="76"/>
                    <a:pt x="51" y="42"/>
                    <a:pt x="50" y="29"/>
                  </a:cubicBezTo>
                  <a:cubicBezTo>
                    <a:pt x="50" y="21"/>
                    <a:pt x="48" y="13"/>
                    <a:pt x="42" y="8"/>
                  </a:cubicBezTo>
                  <a:cubicBezTo>
                    <a:pt x="37" y="2"/>
                    <a:pt x="31" y="0"/>
                    <a:pt x="24" y="0"/>
                  </a:cubicBezTo>
                  <a:cubicBezTo>
                    <a:pt x="12" y="1"/>
                    <a:pt x="1" y="12"/>
                    <a:pt x="0" y="27"/>
                  </a:cubicBezTo>
                  <a:cubicBezTo>
                    <a:pt x="0" y="37"/>
                    <a:pt x="3" y="43"/>
                    <a:pt x="8" y="52"/>
                  </a:cubicBezTo>
                  <a:cubicBezTo>
                    <a:pt x="9" y="52"/>
                    <a:pt x="9" y="52"/>
                    <a:pt x="9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4" name="Freeform 6">
              <a:extLst>
                <a:ext uri="{FF2B5EF4-FFF2-40B4-BE49-F238E27FC236}">
                  <a16:creationId xmlns="" xmlns:a16="http://schemas.microsoft.com/office/drawing/2014/main" id="{960AA55A-3637-425B-83F1-8D3C5BE87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1486"/>
              <a:ext cx="78" cy="65"/>
            </a:xfrm>
            <a:custGeom>
              <a:avLst/>
              <a:gdLst>
                <a:gd name="T0" fmla="*/ 52 w 52"/>
                <a:gd name="T1" fmla="*/ 20 h 43"/>
                <a:gd name="T2" fmla="*/ 28 w 52"/>
                <a:gd name="T3" fmla="*/ 1 h 43"/>
                <a:gd name="T4" fmla="*/ 9 w 52"/>
                <a:gd name="T5" fmla="*/ 26 h 43"/>
                <a:gd name="T6" fmla="*/ 52 w 52"/>
                <a:gd name="T7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3">
                  <a:moveTo>
                    <a:pt x="52" y="20"/>
                  </a:moveTo>
                  <a:cubicBezTo>
                    <a:pt x="52" y="8"/>
                    <a:pt x="40" y="0"/>
                    <a:pt x="28" y="1"/>
                  </a:cubicBezTo>
                  <a:cubicBezTo>
                    <a:pt x="13" y="2"/>
                    <a:pt x="0" y="15"/>
                    <a:pt x="9" y="26"/>
                  </a:cubicBezTo>
                  <a:cubicBezTo>
                    <a:pt x="23" y="43"/>
                    <a:pt x="50" y="37"/>
                    <a:pt x="5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5" name="Freeform 7">
              <a:extLst>
                <a:ext uri="{FF2B5EF4-FFF2-40B4-BE49-F238E27FC236}">
                  <a16:creationId xmlns="" xmlns:a16="http://schemas.microsoft.com/office/drawing/2014/main" id="{3BD45FFC-B638-4F34-A1C8-1B4BEF8F7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1509"/>
              <a:ext cx="190" cy="153"/>
            </a:xfrm>
            <a:custGeom>
              <a:avLst/>
              <a:gdLst>
                <a:gd name="T0" fmla="*/ 40 w 126"/>
                <a:gd name="T1" fmla="*/ 74 h 102"/>
                <a:gd name="T2" fmla="*/ 102 w 126"/>
                <a:gd name="T3" fmla="*/ 90 h 102"/>
                <a:gd name="T4" fmla="*/ 116 w 126"/>
                <a:gd name="T5" fmla="*/ 68 h 102"/>
                <a:gd name="T6" fmla="*/ 79 w 126"/>
                <a:gd name="T7" fmla="*/ 12 h 102"/>
                <a:gd name="T8" fmla="*/ 45 w 126"/>
                <a:gd name="T9" fmla="*/ 0 h 102"/>
                <a:gd name="T10" fmla="*/ 11 w 126"/>
                <a:gd name="T11" fmla="*/ 18 h 102"/>
                <a:gd name="T12" fmla="*/ 40 w 126"/>
                <a:gd name="T13" fmla="*/ 7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02">
                  <a:moveTo>
                    <a:pt x="40" y="74"/>
                  </a:moveTo>
                  <a:cubicBezTo>
                    <a:pt x="55" y="80"/>
                    <a:pt x="75" y="71"/>
                    <a:pt x="102" y="90"/>
                  </a:cubicBezTo>
                  <a:cubicBezTo>
                    <a:pt x="121" y="102"/>
                    <a:pt x="126" y="93"/>
                    <a:pt x="116" y="68"/>
                  </a:cubicBezTo>
                  <a:cubicBezTo>
                    <a:pt x="106" y="46"/>
                    <a:pt x="94" y="25"/>
                    <a:pt x="79" y="12"/>
                  </a:cubicBezTo>
                  <a:cubicBezTo>
                    <a:pt x="69" y="5"/>
                    <a:pt x="56" y="0"/>
                    <a:pt x="45" y="0"/>
                  </a:cubicBezTo>
                  <a:cubicBezTo>
                    <a:pt x="31" y="0"/>
                    <a:pt x="18" y="6"/>
                    <a:pt x="11" y="18"/>
                  </a:cubicBezTo>
                  <a:cubicBezTo>
                    <a:pt x="0" y="39"/>
                    <a:pt x="12" y="64"/>
                    <a:pt x="40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6" name="Freeform 8">
              <a:extLst>
                <a:ext uri="{FF2B5EF4-FFF2-40B4-BE49-F238E27FC236}">
                  <a16:creationId xmlns="" xmlns:a16="http://schemas.microsoft.com/office/drawing/2014/main" id="{BE83E920-CC4D-4A68-8A36-F9C2B8F5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" y="1292"/>
              <a:ext cx="126" cy="188"/>
            </a:xfrm>
            <a:custGeom>
              <a:avLst/>
              <a:gdLst>
                <a:gd name="T0" fmla="*/ 63 w 84"/>
                <a:gd name="T1" fmla="*/ 108 h 125"/>
                <a:gd name="T2" fmla="*/ 83 w 84"/>
                <a:gd name="T3" fmla="*/ 95 h 125"/>
                <a:gd name="T4" fmla="*/ 75 w 84"/>
                <a:gd name="T5" fmla="*/ 35 h 125"/>
                <a:gd name="T6" fmla="*/ 17 w 84"/>
                <a:gd name="T7" fmla="*/ 13 h 125"/>
                <a:gd name="T8" fmla="*/ 18 w 84"/>
                <a:gd name="T9" fmla="*/ 71 h 125"/>
                <a:gd name="T10" fmla="*/ 63 w 84"/>
                <a:gd name="T11" fmla="*/ 10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25">
                  <a:moveTo>
                    <a:pt x="63" y="108"/>
                  </a:moveTo>
                  <a:cubicBezTo>
                    <a:pt x="74" y="125"/>
                    <a:pt x="82" y="120"/>
                    <a:pt x="83" y="95"/>
                  </a:cubicBezTo>
                  <a:cubicBezTo>
                    <a:pt x="84" y="74"/>
                    <a:pt x="82" y="51"/>
                    <a:pt x="75" y="35"/>
                  </a:cubicBezTo>
                  <a:cubicBezTo>
                    <a:pt x="63" y="13"/>
                    <a:pt x="37" y="0"/>
                    <a:pt x="17" y="13"/>
                  </a:cubicBezTo>
                  <a:cubicBezTo>
                    <a:pt x="0" y="26"/>
                    <a:pt x="0" y="51"/>
                    <a:pt x="18" y="71"/>
                  </a:cubicBezTo>
                  <a:cubicBezTo>
                    <a:pt x="28" y="81"/>
                    <a:pt x="49" y="82"/>
                    <a:pt x="6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7" name="Freeform 9">
              <a:extLst>
                <a:ext uri="{FF2B5EF4-FFF2-40B4-BE49-F238E27FC236}">
                  <a16:creationId xmlns="" xmlns:a16="http://schemas.microsoft.com/office/drawing/2014/main" id="{72BF4353-A66E-4B22-88A9-A9124B1DD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" y="1658"/>
              <a:ext cx="89" cy="146"/>
            </a:xfrm>
            <a:custGeom>
              <a:avLst/>
              <a:gdLst>
                <a:gd name="T0" fmla="*/ 33 w 59"/>
                <a:gd name="T1" fmla="*/ 82 h 97"/>
                <a:gd name="T2" fmla="*/ 50 w 59"/>
                <a:gd name="T3" fmla="*/ 77 h 97"/>
                <a:gd name="T4" fmla="*/ 57 w 59"/>
                <a:gd name="T5" fmla="*/ 33 h 97"/>
                <a:gd name="T6" fmla="*/ 20 w 59"/>
                <a:gd name="T7" fmla="*/ 5 h 97"/>
                <a:gd name="T8" fmla="*/ 9 w 59"/>
                <a:gd name="T9" fmla="*/ 46 h 97"/>
                <a:gd name="T10" fmla="*/ 33 w 59"/>
                <a:gd name="T11" fmla="*/ 8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97">
                  <a:moveTo>
                    <a:pt x="33" y="82"/>
                  </a:moveTo>
                  <a:cubicBezTo>
                    <a:pt x="37" y="97"/>
                    <a:pt x="44" y="95"/>
                    <a:pt x="50" y="77"/>
                  </a:cubicBezTo>
                  <a:cubicBezTo>
                    <a:pt x="55" y="62"/>
                    <a:pt x="59" y="46"/>
                    <a:pt x="57" y="33"/>
                  </a:cubicBezTo>
                  <a:cubicBezTo>
                    <a:pt x="53" y="15"/>
                    <a:pt x="37" y="0"/>
                    <a:pt x="20" y="5"/>
                  </a:cubicBezTo>
                  <a:cubicBezTo>
                    <a:pt x="5" y="11"/>
                    <a:pt x="0" y="29"/>
                    <a:pt x="9" y="46"/>
                  </a:cubicBezTo>
                  <a:cubicBezTo>
                    <a:pt x="14" y="56"/>
                    <a:pt x="28" y="61"/>
                    <a:pt x="33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8" name="Freeform 10">
              <a:extLst>
                <a:ext uri="{FF2B5EF4-FFF2-40B4-BE49-F238E27FC236}">
                  <a16:creationId xmlns="" xmlns:a16="http://schemas.microsoft.com/office/drawing/2014/main" id="{E31E7E57-B1FB-416A-8392-9FE113C36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1474"/>
              <a:ext cx="48" cy="41"/>
            </a:xfrm>
            <a:custGeom>
              <a:avLst/>
              <a:gdLst>
                <a:gd name="T0" fmla="*/ 7 w 32"/>
                <a:gd name="T1" fmla="*/ 20 h 27"/>
                <a:gd name="T2" fmla="*/ 31 w 32"/>
                <a:gd name="T3" fmla="*/ 10 h 27"/>
                <a:gd name="T4" fmla="*/ 14 w 32"/>
                <a:gd name="T5" fmla="*/ 2 h 27"/>
                <a:gd name="T6" fmla="*/ 7 w 32"/>
                <a:gd name="T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7">
                  <a:moveTo>
                    <a:pt x="7" y="20"/>
                  </a:moveTo>
                  <a:cubicBezTo>
                    <a:pt x="17" y="27"/>
                    <a:pt x="32" y="20"/>
                    <a:pt x="31" y="10"/>
                  </a:cubicBezTo>
                  <a:cubicBezTo>
                    <a:pt x="29" y="3"/>
                    <a:pt x="21" y="0"/>
                    <a:pt x="14" y="2"/>
                  </a:cubicBezTo>
                  <a:cubicBezTo>
                    <a:pt x="6" y="5"/>
                    <a:pt x="0" y="14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9" name="Freeform 11">
              <a:extLst>
                <a:ext uri="{FF2B5EF4-FFF2-40B4-BE49-F238E27FC236}">
                  <a16:creationId xmlns="" xmlns:a16="http://schemas.microsoft.com/office/drawing/2014/main" id="{BC3027EA-E3BC-439D-BF07-9F9B64F64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" y="1513"/>
              <a:ext cx="3372" cy="941"/>
            </a:xfrm>
            <a:custGeom>
              <a:avLst/>
              <a:gdLst>
                <a:gd name="T0" fmla="*/ 2167 w 2242"/>
                <a:gd name="T1" fmla="*/ 356 h 624"/>
                <a:gd name="T2" fmla="*/ 2113 w 2242"/>
                <a:gd name="T3" fmla="*/ 312 h 624"/>
                <a:gd name="T4" fmla="*/ 2055 w 2242"/>
                <a:gd name="T5" fmla="*/ 322 h 624"/>
                <a:gd name="T6" fmla="*/ 1942 w 2242"/>
                <a:gd name="T7" fmla="*/ 290 h 624"/>
                <a:gd name="T8" fmla="*/ 1795 w 2242"/>
                <a:gd name="T9" fmla="*/ 327 h 624"/>
                <a:gd name="T10" fmla="*/ 1736 w 2242"/>
                <a:gd name="T11" fmla="*/ 219 h 624"/>
                <a:gd name="T12" fmla="*/ 1602 w 2242"/>
                <a:gd name="T13" fmla="*/ 214 h 624"/>
                <a:gd name="T14" fmla="*/ 1620 w 2242"/>
                <a:gd name="T15" fmla="*/ 76 h 624"/>
                <a:gd name="T16" fmla="*/ 1506 w 2242"/>
                <a:gd name="T17" fmla="*/ 92 h 624"/>
                <a:gd name="T18" fmla="*/ 1459 w 2242"/>
                <a:gd name="T19" fmla="*/ 144 h 624"/>
                <a:gd name="T20" fmla="*/ 1360 w 2242"/>
                <a:gd name="T21" fmla="*/ 177 h 624"/>
                <a:gd name="T22" fmla="*/ 1259 w 2242"/>
                <a:gd name="T23" fmla="*/ 188 h 624"/>
                <a:gd name="T24" fmla="*/ 1166 w 2242"/>
                <a:gd name="T25" fmla="*/ 165 h 624"/>
                <a:gd name="T26" fmla="*/ 1105 w 2242"/>
                <a:gd name="T27" fmla="*/ 266 h 624"/>
                <a:gd name="T28" fmla="*/ 1035 w 2242"/>
                <a:gd name="T29" fmla="*/ 148 h 624"/>
                <a:gd name="T30" fmla="*/ 961 w 2242"/>
                <a:gd name="T31" fmla="*/ 93 h 624"/>
                <a:gd name="T32" fmla="*/ 895 w 2242"/>
                <a:gd name="T33" fmla="*/ 61 h 624"/>
                <a:gd name="T34" fmla="*/ 965 w 2242"/>
                <a:gd name="T35" fmla="*/ 188 h 624"/>
                <a:gd name="T36" fmla="*/ 872 w 2242"/>
                <a:gd name="T37" fmla="*/ 171 h 624"/>
                <a:gd name="T38" fmla="*/ 788 w 2242"/>
                <a:gd name="T39" fmla="*/ 95 h 624"/>
                <a:gd name="T40" fmla="*/ 654 w 2242"/>
                <a:gd name="T41" fmla="*/ 23 h 624"/>
                <a:gd name="T42" fmla="*/ 651 w 2242"/>
                <a:gd name="T43" fmla="*/ 85 h 624"/>
                <a:gd name="T44" fmla="*/ 660 w 2242"/>
                <a:gd name="T45" fmla="*/ 136 h 624"/>
                <a:gd name="T46" fmla="*/ 622 w 2242"/>
                <a:gd name="T47" fmla="*/ 98 h 624"/>
                <a:gd name="T48" fmla="*/ 580 w 2242"/>
                <a:gd name="T49" fmla="*/ 119 h 624"/>
                <a:gd name="T50" fmla="*/ 615 w 2242"/>
                <a:gd name="T51" fmla="*/ 166 h 624"/>
                <a:gd name="T52" fmla="*/ 553 w 2242"/>
                <a:gd name="T53" fmla="*/ 186 h 624"/>
                <a:gd name="T54" fmla="*/ 471 w 2242"/>
                <a:gd name="T55" fmla="*/ 233 h 624"/>
                <a:gd name="T56" fmla="*/ 367 w 2242"/>
                <a:gd name="T57" fmla="*/ 316 h 624"/>
                <a:gd name="T58" fmla="*/ 204 w 2242"/>
                <a:gd name="T59" fmla="*/ 355 h 624"/>
                <a:gd name="T60" fmla="*/ 99 w 2242"/>
                <a:gd name="T61" fmla="*/ 256 h 624"/>
                <a:gd name="T62" fmla="*/ 147 w 2242"/>
                <a:gd name="T63" fmla="*/ 370 h 624"/>
                <a:gd name="T64" fmla="*/ 77 w 2242"/>
                <a:gd name="T65" fmla="*/ 374 h 624"/>
                <a:gd name="T66" fmla="*/ 0 w 2242"/>
                <a:gd name="T67" fmla="*/ 598 h 624"/>
                <a:gd name="T68" fmla="*/ 2068 w 2242"/>
                <a:gd name="T69" fmla="*/ 596 h 624"/>
                <a:gd name="T70" fmla="*/ 2242 w 2242"/>
                <a:gd name="T71" fmla="*/ 600 h 624"/>
                <a:gd name="T72" fmla="*/ 2225 w 2242"/>
                <a:gd name="T73" fmla="*/ 45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42" h="624">
                  <a:moveTo>
                    <a:pt x="2225" y="457"/>
                  </a:moveTo>
                  <a:cubicBezTo>
                    <a:pt x="2225" y="457"/>
                    <a:pt x="2207" y="403"/>
                    <a:pt x="2167" y="356"/>
                  </a:cubicBezTo>
                  <a:cubicBezTo>
                    <a:pt x="2167" y="356"/>
                    <a:pt x="2149" y="334"/>
                    <a:pt x="2137" y="326"/>
                  </a:cubicBezTo>
                  <a:cubicBezTo>
                    <a:pt x="2128" y="319"/>
                    <a:pt x="2113" y="312"/>
                    <a:pt x="2113" y="312"/>
                  </a:cubicBezTo>
                  <a:cubicBezTo>
                    <a:pt x="2108" y="312"/>
                    <a:pt x="2102" y="312"/>
                    <a:pt x="2097" y="312"/>
                  </a:cubicBezTo>
                  <a:cubicBezTo>
                    <a:pt x="2082" y="312"/>
                    <a:pt x="2069" y="317"/>
                    <a:pt x="2055" y="322"/>
                  </a:cubicBezTo>
                  <a:cubicBezTo>
                    <a:pt x="2041" y="326"/>
                    <a:pt x="2027" y="330"/>
                    <a:pt x="2013" y="329"/>
                  </a:cubicBezTo>
                  <a:cubicBezTo>
                    <a:pt x="1980" y="325"/>
                    <a:pt x="1970" y="290"/>
                    <a:pt x="1942" y="290"/>
                  </a:cubicBezTo>
                  <a:cubicBezTo>
                    <a:pt x="1908" y="292"/>
                    <a:pt x="1909" y="310"/>
                    <a:pt x="1886" y="321"/>
                  </a:cubicBezTo>
                  <a:cubicBezTo>
                    <a:pt x="1860" y="334"/>
                    <a:pt x="1822" y="329"/>
                    <a:pt x="1795" y="327"/>
                  </a:cubicBezTo>
                  <a:cubicBezTo>
                    <a:pt x="1780" y="326"/>
                    <a:pt x="1769" y="321"/>
                    <a:pt x="1762" y="313"/>
                  </a:cubicBezTo>
                  <a:cubicBezTo>
                    <a:pt x="1743" y="291"/>
                    <a:pt x="1764" y="248"/>
                    <a:pt x="1736" y="219"/>
                  </a:cubicBezTo>
                  <a:cubicBezTo>
                    <a:pt x="1712" y="196"/>
                    <a:pt x="1688" y="212"/>
                    <a:pt x="1667" y="221"/>
                  </a:cubicBezTo>
                  <a:cubicBezTo>
                    <a:pt x="1647" y="229"/>
                    <a:pt x="1614" y="239"/>
                    <a:pt x="1602" y="214"/>
                  </a:cubicBezTo>
                  <a:cubicBezTo>
                    <a:pt x="1594" y="195"/>
                    <a:pt x="1622" y="163"/>
                    <a:pt x="1630" y="144"/>
                  </a:cubicBezTo>
                  <a:cubicBezTo>
                    <a:pt x="1640" y="120"/>
                    <a:pt x="1642" y="92"/>
                    <a:pt x="1620" y="76"/>
                  </a:cubicBezTo>
                  <a:cubicBezTo>
                    <a:pt x="1595" y="59"/>
                    <a:pt x="1574" y="70"/>
                    <a:pt x="1555" y="89"/>
                  </a:cubicBezTo>
                  <a:cubicBezTo>
                    <a:pt x="1541" y="104"/>
                    <a:pt x="1520" y="108"/>
                    <a:pt x="1506" y="92"/>
                  </a:cubicBezTo>
                  <a:cubicBezTo>
                    <a:pt x="1492" y="77"/>
                    <a:pt x="1467" y="82"/>
                    <a:pt x="1457" y="100"/>
                  </a:cubicBezTo>
                  <a:cubicBezTo>
                    <a:pt x="1452" y="109"/>
                    <a:pt x="1456" y="130"/>
                    <a:pt x="1459" y="144"/>
                  </a:cubicBezTo>
                  <a:cubicBezTo>
                    <a:pt x="1463" y="172"/>
                    <a:pt x="1470" y="222"/>
                    <a:pt x="1428" y="217"/>
                  </a:cubicBezTo>
                  <a:cubicBezTo>
                    <a:pt x="1404" y="215"/>
                    <a:pt x="1380" y="185"/>
                    <a:pt x="1360" y="177"/>
                  </a:cubicBezTo>
                  <a:cubicBezTo>
                    <a:pt x="1339" y="169"/>
                    <a:pt x="1310" y="164"/>
                    <a:pt x="1288" y="164"/>
                  </a:cubicBezTo>
                  <a:cubicBezTo>
                    <a:pt x="1263" y="165"/>
                    <a:pt x="1250" y="159"/>
                    <a:pt x="1259" y="188"/>
                  </a:cubicBezTo>
                  <a:cubicBezTo>
                    <a:pt x="1267" y="216"/>
                    <a:pt x="1247" y="233"/>
                    <a:pt x="1222" y="216"/>
                  </a:cubicBezTo>
                  <a:cubicBezTo>
                    <a:pt x="1205" y="203"/>
                    <a:pt x="1191" y="160"/>
                    <a:pt x="1166" y="165"/>
                  </a:cubicBezTo>
                  <a:cubicBezTo>
                    <a:pt x="1129" y="173"/>
                    <a:pt x="1152" y="214"/>
                    <a:pt x="1152" y="235"/>
                  </a:cubicBezTo>
                  <a:cubicBezTo>
                    <a:pt x="1152" y="261"/>
                    <a:pt x="1128" y="269"/>
                    <a:pt x="1105" y="266"/>
                  </a:cubicBezTo>
                  <a:cubicBezTo>
                    <a:pt x="1077" y="262"/>
                    <a:pt x="1058" y="237"/>
                    <a:pt x="1050" y="213"/>
                  </a:cubicBezTo>
                  <a:cubicBezTo>
                    <a:pt x="1043" y="192"/>
                    <a:pt x="1047" y="167"/>
                    <a:pt x="1035" y="148"/>
                  </a:cubicBezTo>
                  <a:cubicBezTo>
                    <a:pt x="1025" y="131"/>
                    <a:pt x="1013" y="134"/>
                    <a:pt x="997" y="130"/>
                  </a:cubicBezTo>
                  <a:cubicBezTo>
                    <a:pt x="976" y="125"/>
                    <a:pt x="972" y="109"/>
                    <a:pt x="961" y="93"/>
                  </a:cubicBezTo>
                  <a:cubicBezTo>
                    <a:pt x="951" y="79"/>
                    <a:pt x="941" y="61"/>
                    <a:pt x="926" y="53"/>
                  </a:cubicBezTo>
                  <a:cubicBezTo>
                    <a:pt x="917" y="49"/>
                    <a:pt x="897" y="46"/>
                    <a:pt x="895" y="61"/>
                  </a:cubicBezTo>
                  <a:cubicBezTo>
                    <a:pt x="894" y="75"/>
                    <a:pt x="924" y="107"/>
                    <a:pt x="934" y="121"/>
                  </a:cubicBezTo>
                  <a:cubicBezTo>
                    <a:pt x="948" y="142"/>
                    <a:pt x="964" y="166"/>
                    <a:pt x="965" y="188"/>
                  </a:cubicBezTo>
                  <a:cubicBezTo>
                    <a:pt x="966" y="215"/>
                    <a:pt x="932" y="237"/>
                    <a:pt x="899" y="208"/>
                  </a:cubicBezTo>
                  <a:cubicBezTo>
                    <a:pt x="887" y="197"/>
                    <a:pt x="883" y="182"/>
                    <a:pt x="872" y="171"/>
                  </a:cubicBezTo>
                  <a:cubicBezTo>
                    <a:pt x="862" y="162"/>
                    <a:pt x="853" y="163"/>
                    <a:pt x="842" y="160"/>
                  </a:cubicBezTo>
                  <a:cubicBezTo>
                    <a:pt x="808" y="150"/>
                    <a:pt x="797" y="119"/>
                    <a:pt x="788" y="95"/>
                  </a:cubicBezTo>
                  <a:cubicBezTo>
                    <a:pt x="779" y="69"/>
                    <a:pt x="767" y="44"/>
                    <a:pt x="738" y="25"/>
                  </a:cubicBezTo>
                  <a:cubicBezTo>
                    <a:pt x="719" y="13"/>
                    <a:pt x="677" y="0"/>
                    <a:pt x="654" y="23"/>
                  </a:cubicBezTo>
                  <a:cubicBezTo>
                    <a:pt x="648" y="30"/>
                    <a:pt x="642" y="38"/>
                    <a:pt x="642" y="54"/>
                  </a:cubicBezTo>
                  <a:cubicBezTo>
                    <a:pt x="641" y="65"/>
                    <a:pt x="644" y="73"/>
                    <a:pt x="651" y="85"/>
                  </a:cubicBezTo>
                  <a:cubicBezTo>
                    <a:pt x="661" y="102"/>
                    <a:pt x="670" y="102"/>
                    <a:pt x="677" y="120"/>
                  </a:cubicBezTo>
                  <a:cubicBezTo>
                    <a:pt x="679" y="127"/>
                    <a:pt x="669" y="137"/>
                    <a:pt x="660" y="136"/>
                  </a:cubicBezTo>
                  <a:cubicBezTo>
                    <a:pt x="651" y="135"/>
                    <a:pt x="643" y="124"/>
                    <a:pt x="639" y="117"/>
                  </a:cubicBezTo>
                  <a:cubicBezTo>
                    <a:pt x="634" y="109"/>
                    <a:pt x="630" y="102"/>
                    <a:pt x="622" y="98"/>
                  </a:cubicBezTo>
                  <a:cubicBezTo>
                    <a:pt x="613" y="93"/>
                    <a:pt x="602" y="91"/>
                    <a:pt x="593" y="95"/>
                  </a:cubicBezTo>
                  <a:cubicBezTo>
                    <a:pt x="584" y="100"/>
                    <a:pt x="580" y="109"/>
                    <a:pt x="580" y="119"/>
                  </a:cubicBezTo>
                  <a:cubicBezTo>
                    <a:pt x="581" y="130"/>
                    <a:pt x="588" y="137"/>
                    <a:pt x="596" y="144"/>
                  </a:cubicBezTo>
                  <a:cubicBezTo>
                    <a:pt x="604" y="151"/>
                    <a:pt x="612" y="155"/>
                    <a:pt x="615" y="166"/>
                  </a:cubicBezTo>
                  <a:cubicBezTo>
                    <a:pt x="617" y="178"/>
                    <a:pt x="608" y="182"/>
                    <a:pt x="597" y="182"/>
                  </a:cubicBezTo>
                  <a:cubicBezTo>
                    <a:pt x="582" y="182"/>
                    <a:pt x="566" y="175"/>
                    <a:pt x="553" y="186"/>
                  </a:cubicBezTo>
                  <a:cubicBezTo>
                    <a:pt x="540" y="198"/>
                    <a:pt x="545" y="221"/>
                    <a:pt x="534" y="234"/>
                  </a:cubicBezTo>
                  <a:cubicBezTo>
                    <a:pt x="515" y="258"/>
                    <a:pt x="494" y="221"/>
                    <a:pt x="471" y="233"/>
                  </a:cubicBezTo>
                  <a:cubicBezTo>
                    <a:pt x="449" y="245"/>
                    <a:pt x="455" y="300"/>
                    <a:pt x="434" y="314"/>
                  </a:cubicBezTo>
                  <a:cubicBezTo>
                    <a:pt x="414" y="329"/>
                    <a:pt x="388" y="323"/>
                    <a:pt x="367" y="316"/>
                  </a:cubicBezTo>
                  <a:cubicBezTo>
                    <a:pt x="332" y="306"/>
                    <a:pt x="297" y="311"/>
                    <a:pt x="278" y="341"/>
                  </a:cubicBezTo>
                  <a:cubicBezTo>
                    <a:pt x="264" y="364"/>
                    <a:pt x="228" y="364"/>
                    <a:pt x="204" y="355"/>
                  </a:cubicBezTo>
                  <a:cubicBezTo>
                    <a:pt x="181" y="346"/>
                    <a:pt x="172" y="324"/>
                    <a:pt x="165" y="302"/>
                  </a:cubicBezTo>
                  <a:cubicBezTo>
                    <a:pt x="157" y="277"/>
                    <a:pt x="130" y="243"/>
                    <a:pt x="99" y="256"/>
                  </a:cubicBezTo>
                  <a:cubicBezTo>
                    <a:pt x="63" y="272"/>
                    <a:pt x="90" y="316"/>
                    <a:pt x="112" y="330"/>
                  </a:cubicBezTo>
                  <a:cubicBezTo>
                    <a:pt x="126" y="339"/>
                    <a:pt x="147" y="351"/>
                    <a:pt x="147" y="370"/>
                  </a:cubicBezTo>
                  <a:cubicBezTo>
                    <a:pt x="146" y="384"/>
                    <a:pt x="132" y="421"/>
                    <a:pt x="116" y="418"/>
                  </a:cubicBezTo>
                  <a:cubicBezTo>
                    <a:pt x="96" y="414"/>
                    <a:pt x="103" y="372"/>
                    <a:pt x="77" y="374"/>
                  </a:cubicBezTo>
                  <a:cubicBezTo>
                    <a:pt x="57" y="376"/>
                    <a:pt x="51" y="393"/>
                    <a:pt x="49" y="410"/>
                  </a:cubicBezTo>
                  <a:cubicBezTo>
                    <a:pt x="46" y="434"/>
                    <a:pt x="14" y="578"/>
                    <a:pt x="0" y="598"/>
                  </a:cubicBezTo>
                  <a:cubicBezTo>
                    <a:pt x="33" y="596"/>
                    <a:pt x="33" y="596"/>
                    <a:pt x="33" y="596"/>
                  </a:cubicBezTo>
                  <a:cubicBezTo>
                    <a:pt x="2068" y="596"/>
                    <a:pt x="2068" y="596"/>
                    <a:pt x="2068" y="596"/>
                  </a:cubicBezTo>
                  <a:cubicBezTo>
                    <a:pt x="2078" y="612"/>
                    <a:pt x="2084" y="624"/>
                    <a:pt x="2084" y="624"/>
                  </a:cubicBezTo>
                  <a:cubicBezTo>
                    <a:pt x="2242" y="600"/>
                    <a:pt x="2242" y="600"/>
                    <a:pt x="2242" y="600"/>
                  </a:cubicBezTo>
                  <a:cubicBezTo>
                    <a:pt x="2242" y="507"/>
                    <a:pt x="2242" y="507"/>
                    <a:pt x="2242" y="507"/>
                  </a:cubicBezTo>
                  <a:lnTo>
                    <a:pt x="2225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="" xmlns:a16="http://schemas.microsoft.com/office/drawing/2014/main" id="{8BD6C010-C1FE-4068-8479-2EAB681A218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9194656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3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zh-CN" altLang="en-US" sz="6000" kern="3600" spc="200" dirty="0" smtClean="0">
                <a:solidFill>
                  <a:schemeClr val="bg1"/>
                </a:solidFill>
                <a:latin typeface="+mn-lt"/>
              </a:rPr>
              <a:t>感谢关注</a:t>
            </a:r>
            <a:endParaRPr lang="en-US" sz="6000" kern="3600" spc="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1" name="Subtitle 2">
            <a:extLst>
              <a:ext uri="{FF2B5EF4-FFF2-40B4-BE49-F238E27FC236}">
                <a16:creationId xmlns="" xmlns:a16="http://schemas.microsoft.com/office/drawing/2014/main" id="{A9AF6AC8-04A8-4339-8209-F0F05E47E441}"/>
              </a:ext>
            </a:extLst>
          </p:cNvPr>
          <p:cNvSpPr txBox="1">
            <a:spLocks/>
          </p:cNvSpPr>
          <p:nvPr/>
        </p:nvSpPr>
        <p:spPr>
          <a:xfrm>
            <a:off x="633928" y="1851670"/>
            <a:ext cx="4536504" cy="16021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李远航  技术支持</a:t>
            </a:r>
            <a:endParaRPr lang="es-E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2" name="Picture 151">
            <a:extLst>
              <a:ext uri="{FF2B5EF4-FFF2-40B4-BE49-F238E27FC236}">
                <a16:creationId xmlns="" xmlns:a16="http://schemas.microsoft.com/office/drawing/2014/main" id="{29C39594-30A5-4BD4-B9E3-D6C8BFE5D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80179" y="1923678"/>
            <a:ext cx="5558362" cy="2229552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="" xmlns:a16="http://schemas.microsoft.com/office/drawing/2014/main" id="{9CBDEEE8-5307-4D73-9D5F-C6827E7539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8956"/>
          <a:stretch/>
        </p:blipFill>
        <p:spPr>
          <a:xfrm>
            <a:off x="677293" y="4011910"/>
            <a:ext cx="2273432" cy="7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转盘式挤奶厅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1542"/>
            <a:ext cx="738864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识别系统组成</a:t>
            </a:r>
            <a:endParaRPr lang="zh-CN" altLang="en-US" dirty="0"/>
          </a:p>
        </p:txBody>
      </p:sp>
      <p:pic>
        <p:nvPicPr>
          <p:cNvPr id="3" name="图片 2" descr="4022900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872" y="483518"/>
            <a:ext cx="1199515" cy="97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150" y="1765989"/>
            <a:ext cx="6381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4025200"/>
          <p:cNvPicPr/>
          <p:nvPr/>
        </p:nvPicPr>
        <p:blipFill>
          <a:blip r:embed="rId4" cstate="print">
            <a:clrChange>
              <a:clrFrom>
                <a:srgbClr val="DBDBDD"/>
              </a:clrFrom>
              <a:clrTo>
                <a:srgbClr val="DBDB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5460" y="1765988"/>
            <a:ext cx="136815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3150" y="3621992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14" y="3586016"/>
            <a:ext cx="628781" cy="9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直角双向箭头 17"/>
          <p:cNvSpPr/>
          <p:nvPr/>
        </p:nvSpPr>
        <p:spPr>
          <a:xfrm>
            <a:off x="3167844" y="1706937"/>
            <a:ext cx="684076" cy="722906"/>
          </a:xfrm>
          <a:prstGeom prst="leftUpArrow">
            <a:avLst>
              <a:gd name="adj1" fmla="val 22525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双向箭头 19"/>
          <p:cNvSpPr/>
          <p:nvPr/>
        </p:nvSpPr>
        <p:spPr>
          <a:xfrm rot="5400000">
            <a:off x="4395337" y="1752596"/>
            <a:ext cx="722906" cy="62737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上下箭头 20"/>
          <p:cNvSpPr/>
          <p:nvPr/>
        </p:nvSpPr>
        <p:spPr>
          <a:xfrm>
            <a:off x="2546920" y="2892925"/>
            <a:ext cx="284548" cy="6930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上下箭头 22"/>
          <p:cNvSpPr/>
          <p:nvPr/>
        </p:nvSpPr>
        <p:spPr>
          <a:xfrm>
            <a:off x="5774767" y="2833629"/>
            <a:ext cx="278274" cy="67779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860032" y="708953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识别控制器</a:t>
            </a:r>
            <a:r>
              <a:rPr lang="en-US" altLang="zh-CN" dirty="0" smtClean="0"/>
              <a:t>/IDEAL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43608" y="2066281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牛位感应器</a:t>
            </a:r>
            <a:r>
              <a:rPr lang="en-US" altLang="zh-CN" dirty="0" smtClean="0"/>
              <a:t>+</a:t>
            </a:r>
            <a:r>
              <a:rPr lang="zh-CN" altLang="en-US" dirty="0" smtClean="0"/>
              <a:t>光电开关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88224" y="206839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牛号感应器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26241" y="381885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反光板</a:t>
            </a:r>
            <a:r>
              <a:rPr lang="en-US" altLang="zh-CN" dirty="0" smtClean="0"/>
              <a:t>+</a:t>
            </a:r>
            <a:r>
              <a:rPr lang="zh-CN" altLang="en-US" dirty="0" smtClean="0"/>
              <a:t>电子牛位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60232" y="386789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牛号计步器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56" y="752399"/>
            <a:ext cx="4386546" cy="375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36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3" grpId="0" animBg="1"/>
      <p:bldP spid="22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转盘识别系统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安装要求</a:t>
            </a:r>
            <a:endParaRPr lang="zh-CN" altLang="en-US" dirty="0"/>
          </a:p>
        </p:txBody>
      </p:sp>
      <p:sp>
        <p:nvSpPr>
          <p:cNvPr id="77838" name="Rectangle 14"/>
          <p:cNvSpPr>
            <a:spLocks noGrp="1" noChangeArrowheads="1"/>
          </p:cNvSpPr>
          <p:nvPr>
            <p:ph sz="half" idx="4294967295"/>
          </p:nvPr>
        </p:nvSpPr>
        <p:spPr>
          <a:xfrm>
            <a:off x="323528" y="911225"/>
            <a:ext cx="7606035" cy="3394075"/>
          </a:xfrm>
          <a:noFill/>
          <a:ln/>
        </p:spPr>
        <p:txBody>
          <a:bodyPr>
            <a:normAutofit/>
          </a:bodyPr>
          <a:lstStyle/>
          <a:p>
            <a:pPr lvl="1" algn="l" rtl="0">
              <a:buFontTx/>
              <a:buNone/>
            </a:pPr>
            <a:r>
              <a:rPr lang="zh-CN" altLang="en-US" sz="1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cs typeface="Arial" pitchFamily="34" charset="0"/>
              </a:rPr>
              <a:t>安装须知：</a:t>
            </a:r>
            <a:endParaRPr lang="en-US" altLang="zh-CN" sz="1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ea"/>
              <a:cs typeface="Arial" pitchFamily="34" charset="0"/>
            </a:endParaRPr>
          </a:p>
          <a:p>
            <a:pPr lvl="1" algn="l" rtl="0">
              <a:buFontTx/>
              <a:buNone/>
            </a:pPr>
            <a:endParaRPr lang="en-US" altLang="zh-CN" sz="1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cs typeface="Arial" pitchFamily="34" charset="0"/>
            </a:endParaRPr>
          </a:p>
          <a:p>
            <a:pPr lvl="1"/>
            <a:r>
              <a:rPr lang="zh-CN" altLang="en-US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cs typeface="Arial" pitchFamily="34" charset="0"/>
              </a:rPr>
              <a:t>确定</a:t>
            </a:r>
            <a:r>
              <a:rPr lang="zh-CN" altLang="en-US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cs typeface="Arial" pitchFamily="34" charset="0"/>
              </a:rPr>
              <a:t>转盘旋转</a:t>
            </a:r>
            <a:r>
              <a:rPr lang="zh-CN" altLang="en-US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cs typeface="Arial" pitchFamily="34" charset="0"/>
              </a:rPr>
              <a:t>方向</a:t>
            </a:r>
            <a:endParaRPr lang="en-US" altLang="zh-CN" sz="1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cs typeface="Arial" pitchFamily="34" charset="0"/>
            </a:endParaRPr>
          </a:p>
          <a:p>
            <a:pPr lvl="1"/>
            <a:r>
              <a:rPr lang="zh-CN" altLang="en-US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cs typeface="Arial" pitchFamily="34" charset="0"/>
              </a:rPr>
              <a:t>确定入口处牛位</a:t>
            </a:r>
            <a:r>
              <a:rPr lang="zh-CN" altLang="en-US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cs typeface="Arial" pitchFamily="34" charset="0"/>
              </a:rPr>
              <a:t>位置</a:t>
            </a:r>
            <a:r>
              <a:rPr lang="en-US" altLang="zh-CN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cs typeface="Arial" pitchFamily="34" charset="0"/>
              </a:rPr>
              <a:t>/</a:t>
            </a:r>
            <a:r>
              <a:rPr lang="zh-CN" altLang="en-US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cs typeface="Arial" pitchFamily="34" charset="0"/>
              </a:rPr>
              <a:t>地址</a:t>
            </a:r>
            <a:endParaRPr lang="en-US" altLang="zh-CN" sz="1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cs typeface="Arial" pitchFamily="34" charset="0"/>
            </a:endParaRPr>
          </a:p>
          <a:p>
            <a:pPr lvl="1"/>
            <a:r>
              <a:rPr lang="zh-CN" altLang="en-US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cs typeface="Arial" pitchFamily="34" charset="0"/>
              </a:rPr>
              <a:t>单个感应器在位</a:t>
            </a:r>
            <a:r>
              <a:rPr lang="zh-CN" altLang="en-US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cs typeface="Arial" pitchFamily="34" charset="0"/>
              </a:rPr>
              <a:t>识别</a:t>
            </a:r>
            <a:endParaRPr lang="en-US" altLang="zh-CN" sz="1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cs typeface="Arial" pitchFamily="34" charset="0"/>
            </a:endParaRPr>
          </a:p>
          <a:p>
            <a:pPr marL="457200" lvl="1" indent="0">
              <a:buNone/>
            </a:pPr>
            <a:endParaRPr lang="en-US" altLang="zh-CN" sz="1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cs typeface="Arial" pitchFamily="34" charset="0"/>
            </a:endParaRPr>
          </a:p>
          <a:p>
            <a:pPr lvl="1" algn="l" rtl="0">
              <a:buFontTx/>
              <a:buNone/>
            </a:pPr>
            <a:endParaRPr lang="en-US" altLang="zh-CN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31590"/>
            <a:ext cx="2547934" cy="222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6989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7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7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7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8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转盘识别系统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安装要求</a:t>
            </a:r>
            <a:endParaRPr lang="zh-CN" altLang="en-US" dirty="0"/>
          </a:p>
        </p:txBody>
      </p:sp>
      <p:sp>
        <p:nvSpPr>
          <p:cNvPr id="77838" name="Rectangle 14"/>
          <p:cNvSpPr>
            <a:spLocks noGrp="1" noChangeArrowheads="1"/>
          </p:cNvSpPr>
          <p:nvPr>
            <p:ph sz="half" idx="4294967295"/>
          </p:nvPr>
        </p:nvSpPr>
        <p:spPr>
          <a:xfrm>
            <a:off x="0" y="911225"/>
            <a:ext cx="7383463" cy="1714500"/>
          </a:xfrm>
          <a:noFill/>
          <a:ln/>
        </p:spPr>
        <p:txBody>
          <a:bodyPr>
            <a:normAutofit/>
          </a:bodyPr>
          <a:lstStyle/>
          <a:p>
            <a:pPr lvl="1" algn="l" rtl="0">
              <a:buFontTx/>
              <a:buNone/>
            </a:pPr>
            <a:r>
              <a:rPr lang="zh-CN" altLang="en-US" sz="1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cs typeface="Arial" pitchFamily="34" charset="0"/>
              </a:rPr>
              <a:t>反光板</a:t>
            </a:r>
            <a:r>
              <a:rPr lang="en-US" altLang="zh-CN" sz="1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cs typeface="Arial" pitchFamily="34" charset="0"/>
              </a:rPr>
              <a:t>+</a:t>
            </a:r>
            <a:r>
              <a:rPr lang="zh-CN" altLang="en-US" sz="1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cs typeface="Arial" pitchFamily="34" charset="0"/>
              </a:rPr>
              <a:t>电子牛位：</a:t>
            </a:r>
            <a:endParaRPr lang="en-US" altLang="zh-CN" sz="1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  <a:cs typeface="Arial" pitchFamily="34" charset="0"/>
            </a:endParaRPr>
          </a:p>
          <a:p>
            <a:pPr lvl="1"/>
            <a:r>
              <a:rPr lang="zh-CN" altLang="en-US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cs typeface="Arial" pitchFamily="34" charset="0"/>
              </a:rPr>
              <a:t> </a:t>
            </a:r>
            <a:r>
              <a:rPr lang="zh-CN" altLang="en-US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cs typeface="Arial" pitchFamily="34" charset="0"/>
              </a:rPr>
              <a:t>    反光板</a:t>
            </a:r>
            <a:r>
              <a:rPr lang="en-US" altLang="zh-CN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cs typeface="Arial" pitchFamily="34" charset="0"/>
              </a:rPr>
              <a:t>+</a:t>
            </a:r>
            <a:r>
              <a:rPr lang="zh-CN" altLang="en-US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  <a:cs typeface="Arial" pitchFamily="34" charset="0"/>
              </a:rPr>
              <a:t>电子牛位须安装在每个牛位的相同位置</a:t>
            </a:r>
            <a:endParaRPr lang="en-US" sz="140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23678"/>
            <a:ext cx="24713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608293"/>
            <a:ext cx="841446" cy="64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5883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转盘识别系统</a:t>
            </a:r>
            <a:r>
              <a:rPr lang="en-US" altLang="zh-CN" dirty="0"/>
              <a:t>—</a:t>
            </a:r>
            <a:r>
              <a:rPr lang="zh-CN" altLang="en-US" dirty="0"/>
              <a:t>安装要求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843558"/>
            <a:ext cx="44683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latin typeface="+mn-ea"/>
              </a:rPr>
              <a:t>光电开关</a:t>
            </a:r>
            <a:r>
              <a:rPr lang="en-US" altLang="zh-CN" sz="1800" b="1" dirty="0" smtClean="0">
                <a:latin typeface="+mn-ea"/>
              </a:rPr>
              <a:t>+</a:t>
            </a:r>
            <a:r>
              <a:rPr lang="zh-CN" altLang="en-US" sz="1800" b="1" dirty="0" smtClean="0">
                <a:latin typeface="+mn-ea"/>
              </a:rPr>
              <a:t>牛位感应器：</a:t>
            </a:r>
            <a:endParaRPr lang="en-US" altLang="zh-CN" sz="1800" b="1" dirty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>
                <a:latin typeface="+mn-ea"/>
              </a:rPr>
              <a:t>   光电</a:t>
            </a:r>
            <a:r>
              <a:rPr lang="zh-CN" altLang="en-US" dirty="0">
                <a:latin typeface="+mn-ea"/>
              </a:rPr>
              <a:t>开关</a:t>
            </a:r>
            <a:r>
              <a:rPr lang="en-US" altLang="zh-CN" dirty="0" smtClean="0">
                <a:latin typeface="+mn-ea"/>
              </a:rPr>
              <a:t>+</a:t>
            </a:r>
            <a:r>
              <a:rPr lang="zh-CN" altLang="en-US" dirty="0" smtClean="0">
                <a:latin typeface="+mn-ea"/>
              </a:rPr>
              <a:t>牛位</a:t>
            </a:r>
            <a:r>
              <a:rPr lang="zh-CN" altLang="en-US" dirty="0">
                <a:latin typeface="+mn-ea"/>
              </a:rPr>
              <a:t>感应器安装在奶牛入口</a:t>
            </a:r>
            <a:r>
              <a:rPr lang="zh-CN" altLang="en-US" dirty="0" smtClean="0">
                <a:latin typeface="+mn-ea"/>
              </a:rPr>
              <a:t>位置</a:t>
            </a:r>
            <a:endParaRPr lang="en-US" altLang="zh-CN" dirty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>
                <a:latin typeface="+mn-ea"/>
              </a:rPr>
              <a:t>   距离</a:t>
            </a:r>
            <a:r>
              <a:rPr lang="zh-CN" altLang="en-US" dirty="0">
                <a:latin typeface="+mn-ea"/>
              </a:rPr>
              <a:t>反光板</a:t>
            </a:r>
            <a:r>
              <a:rPr lang="en-US" altLang="zh-CN" dirty="0" smtClean="0">
                <a:latin typeface="+mn-ea"/>
              </a:rPr>
              <a:t>25-50cm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>
                <a:latin typeface="+mn-ea"/>
              </a:rPr>
              <a:t>   左右</a:t>
            </a:r>
            <a:r>
              <a:rPr lang="zh-CN" altLang="en-US" dirty="0">
                <a:latin typeface="+mn-ea"/>
              </a:rPr>
              <a:t>可以移动</a:t>
            </a:r>
            <a:r>
              <a:rPr lang="en-US" altLang="zh-CN" dirty="0">
                <a:latin typeface="+mn-ea"/>
              </a:rPr>
              <a:t>50cm</a:t>
            </a:r>
          </a:p>
          <a:p>
            <a:pPr marL="285750" indent="-285750">
              <a:buFont typeface="Arial" pitchFamily="34" charset="0"/>
              <a:buChar char="•"/>
            </a:pPr>
            <a:endParaRPr lang="zh-CN" altLang="en-US" dirty="0">
              <a:latin typeface="+mn-ea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43758"/>
            <a:ext cx="785818" cy="101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0245" y="2359220"/>
            <a:ext cx="2625470" cy="158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2912"/>
            <a:ext cx="3658851" cy="44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9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转盘识别系统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安装要求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99742"/>
            <a:ext cx="363708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87774"/>
            <a:ext cx="571500" cy="97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4212" y="1059582"/>
            <a:ext cx="56886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latin typeface="+mn-ea"/>
              </a:rPr>
              <a:t>牛号感应器</a:t>
            </a:r>
            <a:r>
              <a:rPr lang="zh-CN" altLang="en-US" sz="1800" dirty="0" smtClean="0">
                <a:latin typeface="+mn-ea"/>
              </a:rPr>
              <a:t>：</a:t>
            </a:r>
            <a:endParaRPr lang="en-US" altLang="zh-CN" sz="1800" dirty="0" smtClean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>
                <a:latin typeface="+mn-ea"/>
              </a:rPr>
              <a:t>牛</a:t>
            </a:r>
            <a:r>
              <a:rPr lang="zh-CN" altLang="en-US" dirty="0" smtClean="0">
                <a:latin typeface="+mn-ea"/>
              </a:rPr>
              <a:t>号感应器安装在牛进入转盘后无法后退的位置</a:t>
            </a:r>
            <a:endParaRPr lang="en-US" altLang="zh-CN" dirty="0" smtClean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>
                <a:latin typeface="+mn-ea"/>
              </a:rPr>
              <a:t>牛</a:t>
            </a:r>
            <a:r>
              <a:rPr lang="zh-CN" altLang="en-US" dirty="0" smtClean="0">
                <a:latin typeface="+mn-ea"/>
              </a:rPr>
              <a:t>号感应器距离转盘入口至少</a:t>
            </a:r>
            <a:r>
              <a:rPr lang="en-US" altLang="zh-CN" dirty="0" smtClean="0">
                <a:latin typeface="+mn-ea"/>
              </a:rPr>
              <a:t>50cm</a:t>
            </a:r>
            <a:endParaRPr lang="zh-CN" altLang="en-US" dirty="0"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3957"/>
            <a:ext cx="3528392" cy="459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203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转盘识别系统</a:t>
            </a:r>
            <a:r>
              <a:rPr lang="en-US" altLang="zh-CN" dirty="0"/>
              <a:t>—</a:t>
            </a:r>
            <a:r>
              <a:rPr lang="zh-CN" altLang="en-US" dirty="0"/>
              <a:t>安装要求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987574"/>
            <a:ext cx="42484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latin typeface="+mn-ea"/>
              </a:rPr>
              <a:t>识别控制器</a:t>
            </a:r>
            <a:r>
              <a:rPr lang="en-US" altLang="zh-CN" sz="1800" b="1" dirty="0" smtClean="0">
                <a:latin typeface="+mn-ea"/>
              </a:rPr>
              <a:t>/IDEAL</a:t>
            </a:r>
            <a:r>
              <a:rPr lang="zh-CN" altLang="en-US" dirty="0" smtClean="0">
                <a:latin typeface="+mn-ea"/>
              </a:rPr>
              <a:t>：</a:t>
            </a:r>
            <a:endParaRPr lang="en-US" altLang="zh-CN" dirty="0" smtClean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>
                <a:latin typeface="+mn-ea"/>
              </a:rPr>
              <a:t>安装在转盘入口处</a:t>
            </a:r>
            <a:endParaRPr lang="en-US" altLang="zh-CN" dirty="0" smtClean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>
                <a:latin typeface="+mn-ea"/>
              </a:rPr>
              <a:t>便于观察及测试</a:t>
            </a:r>
            <a:endParaRPr lang="en-US" altLang="zh-CN" dirty="0" smtClean="0">
              <a:latin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80275"/>
            <a:ext cx="12065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74408"/>
            <a:ext cx="3985067" cy="341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65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转盘识别系统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识别原理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15566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latin typeface="+mn-ea"/>
              </a:rPr>
              <a:t>转盘旋转方向</a:t>
            </a:r>
            <a:r>
              <a:rPr lang="zh-CN" altLang="en-US" dirty="0" smtClean="0">
                <a:latin typeface="+mn-ea"/>
              </a:rPr>
              <a:t>：</a:t>
            </a:r>
            <a:endParaRPr lang="en-US" altLang="zh-CN" dirty="0" smtClean="0">
              <a:latin typeface="+mn-ea"/>
            </a:endParaRPr>
          </a:p>
          <a:p>
            <a:endParaRPr lang="en-US" altLang="zh-CN" dirty="0" smtClean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>
                <a:latin typeface="+mn-ea"/>
              </a:rPr>
              <a:t>通过两</a:t>
            </a:r>
            <a:r>
              <a:rPr lang="zh-CN" altLang="en-US" dirty="0">
                <a:latin typeface="+mn-ea"/>
              </a:rPr>
              <a:t>个光电开关接触反光板信号</a:t>
            </a:r>
            <a:r>
              <a:rPr lang="zh-CN" altLang="en-US" dirty="0" smtClean="0">
                <a:latin typeface="+mn-ea"/>
              </a:rPr>
              <a:t>的先后顺序</a:t>
            </a:r>
            <a:r>
              <a:rPr lang="zh-CN" altLang="en-US" dirty="0">
                <a:latin typeface="+mn-ea"/>
              </a:rPr>
              <a:t>确定转盘方向</a:t>
            </a:r>
            <a:endParaRPr lang="en-US" altLang="zh-CN" dirty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>
                <a:latin typeface="+mn-ea"/>
              </a:rPr>
              <a:t>5</a:t>
            </a:r>
            <a:r>
              <a:rPr lang="zh-CN" altLang="en-US" dirty="0" smtClean="0">
                <a:latin typeface="+mn-ea"/>
              </a:rPr>
              <a:t>版本软件：正向反向旋转时感应器均被激活进行识别工作   </a:t>
            </a:r>
            <a:endParaRPr lang="en-US" altLang="zh-CN" dirty="0" smtClean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>
                <a:latin typeface="+mn-ea"/>
              </a:rPr>
              <a:t>4</a:t>
            </a:r>
            <a:r>
              <a:rPr lang="zh-CN" altLang="en-US" dirty="0" smtClean="0">
                <a:latin typeface="+mn-ea"/>
              </a:rPr>
              <a:t>版本软件：正向，进行</a:t>
            </a:r>
            <a:r>
              <a:rPr lang="zh-CN" altLang="en-US" dirty="0">
                <a:latin typeface="+mn-ea"/>
              </a:rPr>
              <a:t>识别</a:t>
            </a:r>
            <a:r>
              <a:rPr lang="zh-CN" altLang="en-US" dirty="0" smtClean="0">
                <a:latin typeface="+mn-ea"/>
              </a:rPr>
              <a:t>工作；反向，不</a:t>
            </a:r>
            <a:r>
              <a:rPr lang="zh-CN" altLang="en-US" dirty="0">
                <a:latin typeface="+mn-ea"/>
              </a:rPr>
              <a:t>识别</a:t>
            </a:r>
            <a:endParaRPr lang="en-US" altLang="zh-CN" dirty="0">
              <a:latin typeface="+mn-ea"/>
            </a:endParaRPr>
          </a:p>
          <a:p>
            <a:endParaRPr lang="zh-CN" altLang="en-US" dirty="0">
              <a:latin typeface="+mn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915566"/>
            <a:ext cx="3026187" cy="167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2787773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latin typeface="+mn-ea"/>
              </a:rPr>
              <a:t>识别工作时间区间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endParaRPr lang="en-US" altLang="zh-CN" dirty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/>
              <a:t>开始时间：两个光电开关同时接收到反光板信号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/>
              <a:t>结束时间：找到计步器或两个光电开关同时脱离反光板信号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/>
              <a:t>最大识别跨度：一块反光板的宽度（</a:t>
            </a:r>
            <a:r>
              <a:rPr lang="en-US" altLang="zh-CN" dirty="0"/>
              <a:t>25CM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endParaRPr lang="zh-CN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0954" y="2762845"/>
            <a:ext cx="28925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89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24259</TotalTime>
  <Words>654</Words>
  <Application>Microsoft Office PowerPoint</Application>
  <PresentationFormat>全屏显示(16:9)</PresentationFormat>
  <Paragraphs>88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Times New Roman</vt:lpstr>
      <vt:lpstr>Calibri Light</vt:lpstr>
      <vt:lpstr>Calibri</vt:lpstr>
      <vt:lpstr>等线</vt:lpstr>
      <vt:lpstr>Open Sans</vt:lpstr>
      <vt:lpstr>等线 Light</vt:lpstr>
      <vt:lpstr>Magistral Light</vt:lpstr>
      <vt:lpstr>Custom Design</vt:lpstr>
      <vt:lpstr>转盘式挤奶厅</vt:lpstr>
      <vt:lpstr>转盘式挤奶厅</vt:lpstr>
      <vt:lpstr>识别系统组成</vt:lpstr>
      <vt:lpstr>转盘识别系统—安装要求</vt:lpstr>
      <vt:lpstr>转盘识别系统—安装要求</vt:lpstr>
      <vt:lpstr>转盘识别系统—安装要求</vt:lpstr>
      <vt:lpstr>转盘识别系统—安装要求</vt:lpstr>
      <vt:lpstr>转盘识别系统—安装要求</vt:lpstr>
      <vt:lpstr>转盘识别系统—识别原理</vt:lpstr>
      <vt:lpstr>转盘识别系统—识别作业顺序</vt:lpstr>
      <vt:lpstr>转盘识别系统—识别距离调整 </vt:lpstr>
      <vt:lpstr>转盘识别系统故障分析</vt:lpstr>
      <vt:lpstr>PowerPoint 演示文稿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</dc:creator>
  <cp:lastModifiedBy>Admin</cp:lastModifiedBy>
  <cp:revision>610</cp:revision>
  <dcterms:created xsi:type="dcterms:W3CDTF">2013-02-25T09:17:51Z</dcterms:created>
  <dcterms:modified xsi:type="dcterms:W3CDTF">2018-05-01T13:41:28Z</dcterms:modified>
</cp:coreProperties>
</file>