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321" r:id="rId4"/>
    <p:sldId id="322" r:id="rId5"/>
    <p:sldId id="306" r:id="rId6"/>
    <p:sldId id="316" r:id="rId7"/>
    <p:sldId id="328" r:id="rId8"/>
    <p:sldId id="323" r:id="rId9"/>
    <p:sldId id="317" r:id="rId10"/>
    <p:sldId id="325" r:id="rId11"/>
    <p:sldId id="326" r:id="rId12"/>
    <p:sldId id="324" r:id="rId13"/>
    <p:sldId id="304" r:id="rId14"/>
    <p:sldId id="258" r:id="rId1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84318" autoAdjust="0"/>
  </p:normalViewPr>
  <p:slideViewPr>
    <p:cSldViewPr>
      <p:cViewPr>
        <p:scale>
          <a:sx n="60" d="100"/>
          <a:sy n="60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4AF0-8D79-47D4-A1BF-52D7345A8EDF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3D64-1346-4EEC-AD51-FBDBF041C6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0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“Cow to be bred” report and graph. The “in heat” information leads to a better breeding timing.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这是需要输精的奶牛报告和图表，发情信息可提供最佳的输精时间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4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all it’s all about the bottom line and performance, with around $5 a day cost for open days it’s even more crucial today to get cows pregnant as early as we can</a:t>
            </a:r>
          </a:p>
          <a:p>
            <a:r>
              <a:rPr lang="zh-CN" altLang="en-US" baseline="0" dirty="0" smtClean="0"/>
              <a:t>总之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所有都是关于底线和绩效，空怀天数每天的成本大概是</a:t>
            </a:r>
            <a:r>
              <a:rPr lang="en-US" altLang="zh-CN" baseline="0" dirty="0" smtClean="0"/>
              <a:t>5$</a:t>
            </a:r>
            <a:r>
              <a:rPr lang="zh-CN" altLang="en-US" baseline="0" dirty="0" smtClean="0"/>
              <a:t>，当下更重要的是尽早使牛怀孕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AfiAct instead of visual observation</a:t>
            </a:r>
            <a:r>
              <a:rPr lang="zh-CN" altLang="en-US" sz="1200" dirty="0" smtClean="0">
                <a:solidFill>
                  <a:srgbClr val="005978"/>
                </a:solidFill>
                <a:cs typeface="Arial" charset="0"/>
              </a:rPr>
              <a:t>二代发情监测可替代人工观察发情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Detect 35-45% more heats</a:t>
            </a:r>
            <a:r>
              <a:rPr lang="zh-CN" altLang="en-US" dirty="0" smtClean="0"/>
              <a:t>监测到多余</a:t>
            </a:r>
            <a:r>
              <a:rPr lang="en-US" altLang="zh-CN" dirty="0" smtClean="0"/>
              <a:t>35-45%</a:t>
            </a:r>
            <a:r>
              <a:rPr lang="zh-CN" altLang="en-US" dirty="0" smtClean="0"/>
              <a:t>的发情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Decrease of 20-25 days open</a:t>
            </a:r>
            <a:r>
              <a:rPr lang="zh-CN" altLang="en-US" dirty="0" smtClean="0"/>
              <a:t>减少</a:t>
            </a:r>
            <a:r>
              <a:rPr lang="en-US" altLang="zh-CN" dirty="0" smtClean="0"/>
              <a:t>20-25</a:t>
            </a:r>
            <a:r>
              <a:rPr lang="zh-CN" altLang="en-US" dirty="0" smtClean="0"/>
              <a:t>天的空怀天数</a:t>
            </a:r>
            <a:endParaRPr lang="en-US" dirty="0" smtClean="0"/>
          </a:p>
          <a:p>
            <a:r>
              <a:rPr lang="en-US" b="1" dirty="0" smtClean="0"/>
              <a:t>Ovsync + AfiMilk versus Ovsync with Timed AI</a:t>
            </a:r>
            <a:r>
              <a:rPr lang="zh-CN" altLang="en-US" b="1" dirty="0" smtClean="0"/>
              <a:t>阿菲金同期发情</a:t>
            </a:r>
            <a:r>
              <a:rPr lang="en-US" altLang="zh-CN" b="1" dirty="0" smtClean="0"/>
              <a:t>VS.</a:t>
            </a:r>
            <a:r>
              <a:rPr lang="zh-CN" altLang="en-US" b="1" dirty="0" smtClean="0"/>
              <a:t>人工定时同期发情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Detecting early lactation heats (pre-sync program)</a:t>
            </a:r>
            <a:r>
              <a:rPr lang="zh-CN" altLang="en-US" dirty="0" smtClean="0"/>
              <a:t>检测泌乳初期发情（同期发情之间）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Detecting open cows before pregnancy check</a:t>
            </a:r>
            <a:r>
              <a:rPr lang="zh-CN" altLang="en-US" dirty="0" smtClean="0"/>
              <a:t>妊检前监测到未受孕的牛只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Breeding cycle is reduced by 20-30 days</a:t>
            </a:r>
            <a:r>
              <a:rPr lang="zh-CN" altLang="en-US" dirty="0" smtClean="0"/>
              <a:t>减少</a:t>
            </a:r>
            <a:r>
              <a:rPr lang="en-US" altLang="zh-CN" dirty="0" smtClean="0"/>
              <a:t>20-30</a:t>
            </a:r>
            <a:r>
              <a:rPr lang="zh-CN" altLang="en-US" dirty="0" smtClean="0"/>
              <a:t>天的繁殖周期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Calculation:</a:t>
            </a:r>
            <a:r>
              <a:rPr lang="zh-CN" altLang="en-US" b="1" dirty="0" smtClean="0"/>
              <a:t>效果统计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Breeding cycle is reduced by 22 days</a:t>
            </a:r>
            <a:r>
              <a:rPr lang="zh-CN" altLang="en-US" dirty="0" smtClean="0"/>
              <a:t>缩短</a:t>
            </a:r>
            <a:r>
              <a:rPr lang="en-US" altLang="zh-CN" dirty="0" smtClean="0"/>
              <a:t>22</a:t>
            </a:r>
            <a:r>
              <a:rPr lang="zh-CN" altLang="en-US" dirty="0" smtClean="0"/>
              <a:t>天的繁殖周期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Assuming conception rate of 35%</a:t>
            </a:r>
            <a:r>
              <a:rPr lang="zh-CN" altLang="en-US" dirty="0" smtClean="0"/>
              <a:t>假设</a:t>
            </a:r>
            <a:r>
              <a:rPr lang="en-US" altLang="zh-CN" dirty="0" smtClean="0"/>
              <a:t>35%</a:t>
            </a:r>
            <a:r>
              <a:rPr lang="zh-CN" altLang="en-US" dirty="0" smtClean="0"/>
              <a:t>的受胎率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Assuming open day cost = $5</a:t>
            </a:r>
            <a:r>
              <a:rPr lang="zh-CN" altLang="en-US" dirty="0" smtClean="0"/>
              <a:t>假设空怀时每天的成本</a:t>
            </a:r>
            <a:r>
              <a:rPr lang="en-US" altLang="zh-CN" dirty="0" smtClean="0"/>
              <a:t>=5$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30 open days less per cow per lactation  </a:t>
            </a:r>
            <a:r>
              <a:rPr lang="zh-CN" altLang="en-US" dirty="0" smtClean="0"/>
              <a:t>每头牛每个胎次少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天的空怀天数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65% of cows require 2nd service65</a:t>
            </a:r>
            <a:r>
              <a:rPr lang="en-US" altLang="zh-CN" dirty="0" smtClean="0"/>
              <a:t>%</a:t>
            </a:r>
            <a:r>
              <a:rPr lang="zh-CN" altLang="en-US" dirty="0" smtClean="0"/>
              <a:t>的牛需要二次输精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42% of cows require 3rd service42</a:t>
            </a:r>
            <a:r>
              <a:rPr lang="en-US" altLang="zh-CN" dirty="0" smtClean="0"/>
              <a:t>%</a:t>
            </a:r>
            <a:r>
              <a:rPr lang="zh-CN" altLang="en-US" dirty="0" smtClean="0"/>
              <a:t>的牛需要三次输精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27% of cows require 4th service24</a:t>
            </a:r>
            <a:r>
              <a:rPr lang="en-US" altLang="zh-CN" dirty="0" smtClean="0"/>
              <a:t>%</a:t>
            </a:r>
            <a:r>
              <a:rPr lang="zh-CN" altLang="en-US" dirty="0" smtClean="0"/>
              <a:t>需要四次输精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 total, 1.35 X 22 = 30 open days 1.35</a:t>
            </a:r>
            <a:r>
              <a:rPr lang="zh-CN" altLang="en-US" dirty="0" smtClean="0"/>
              <a:t>*</a:t>
            </a:r>
            <a:r>
              <a:rPr lang="en-US" altLang="zh-CN" dirty="0" smtClean="0"/>
              <a:t>22=30</a:t>
            </a:r>
            <a:r>
              <a:rPr lang="zh-CN" altLang="en-US" dirty="0" smtClean="0"/>
              <a:t>天空怀天数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Total saving in open days = $150</a:t>
            </a:r>
            <a:r>
              <a:rPr lang="zh-CN" altLang="en-US" b="1" u="sng" dirty="0" smtClean="0"/>
              <a:t>空怀期共计节省</a:t>
            </a:r>
            <a:r>
              <a:rPr lang="en-US" altLang="zh-CN" b="1" u="sng" dirty="0" smtClean="0"/>
              <a:t>150$</a:t>
            </a:r>
            <a:endParaRPr lang="en-US" b="1" u="sng" dirty="0" smtClean="0"/>
          </a:p>
          <a:p>
            <a:endParaRPr lang="en-US" b="1" dirty="0" smtClean="0"/>
          </a:p>
          <a:p>
            <a:r>
              <a:rPr lang="en-US" b="1" dirty="0" smtClean="0"/>
              <a:t>AfiAct instead of Ovsync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Synch programs are expensive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Cost of Ovsync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Drugs = $18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Injection = $12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automatic</a:t>
            </a:r>
            <a:r>
              <a:rPr lang="en-US" baseline="0" dirty="0" smtClean="0"/>
              <a:t> heat detection advantages and saving</a:t>
            </a:r>
          </a:p>
          <a:p>
            <a:r>
              <a:rPr lang="en-US" baseline="0" dirty="0" smtClean="0"/>
              <a:t>Labor saving:</a:t>
            </a:r>
            <a:r>
              <a:rPr lang="zh-CN" altLang="en-US" baseline="0" dirty="0" smtClean="0"/>
              <a:t>解释自动发情监测的优势及节省人工：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need for visual labor</a:t>
            </a:r>
            <a:r>
              <a:rPr lang="zh-CN" altLang="en-US" baseline="0" dirty="0" smtClean="0"/>
              <a:t>无需人工观察发情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Meet the cow only once and not more</a:t>
            </a:r>
            <a:r>
              <a:rPr lang="zh-CN" altLang="en-US" baseline="0" dirty="0" smtClean="0"/>
              <a:t>只需见牛一次无需第二次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Long</a:t>
            </a:r>
            <a:r>
              <a:rPr lang="en-US" baseline="0" dirty="0" smtClean="0"/>
              <a:t> distance reading</a:t>
            </a:r>
            <a:r>
              <a:rPr lang="zh-CN" altLang="en-US" baseline="0" dirty="0" smtClean="0"/>
              <a:t>长距离读取数据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No need to change the yard – create special passages.</a:t>
            </a:r>
            <a:r>
              <a:rPr lang="zh-CN" altLang="en-US" baseline="0" dirty="0" smtClean="0"/>
              <a:t>无需更换牛舍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设置专门的通道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8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system is a key for new farms (foot in the door way).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 data:</a:t>
            </a:r>
            <a:r>
              <a:rPr lang="zh-CN" altLang="en-US" dirty="0" smtClean="0"/>
              <a:t>其他数据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Regular routine 10-12 hours</a:t>
            </a:r>
            <a:r>
              <a:rPr lang="zh-CN" altLang="en-US" dirty="0" smtClean="0"/>
              <a:t>常规程序</a:t>
            </a:r>
            <a:r>
              <a:rPr lang="en-US" altLang="zh-CN" dirty="0" smtClean="0"/>
              <a:t>10-12</a:t>
            </a:r>
            <a:r>
              <a:rPr lang="zh-CN" altLang="en-US" dirty="0" smtClean="0"/>
              <a:t>个小时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Wellbeing</a:t>
            </a:r>
            <a:r>
              <a:rPr lang="en-US" baseline="0" dirty="0" smtClean="0"/>
              <a:t> and comfort indication</a:t>
            </a:r>
            <a:r>
              <a:rPr lang="zh-CN" altLang="en-US" baseline="0" dirty="0" smtClean="0"/>
              <a:t>福利和舒适度指标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Rest behavior changes when cow has health issues</a:t>
            </a:r>
            <a:r>
              <a:rPr lang="zh-CN" altLang="en-US" baseline="0" dirty="0" smtClean="0"/>
              <a:t>休息行为的变化表明白奶牛健康出现问题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3717032"/>
            <a:ext cx="6840760" cy="648072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365104"/>
            <a:ext cx="6192688" cy="50405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0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052736"/>
            <a:ext cx="813690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052736"/>
            <a:ext cx="813690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8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fiMilk\AfiAct%20II\AfiAct%20Movie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slide" Target="slide8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928" y="4005064"/>
            <a:ext cx="4103440" cy="648072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AfiAct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4800" dirty="0">
                <a:latin typeface="Times New Roman" pitchFamily="18" charset="0"/>
                <a:cs typeface="Times New Roman" pitchFamily="18" charset="0"/>
              </a:rPr>
              <a:t>发情</a:t>
            </a:r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监测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4800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08" y="980728"/>
            <a:ext cx="42055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Report and </a:t>
            </a:r>
            <a:r>
              <a:rPr lang="en-US" sz="3600" b="1" dirty="0" smtClean="0"/>
              <a:t>graph</a:t>
            </a:r>
            <a:r>
              <a:rPr lang="zh-CN" altLang="en-US" sz="3600" b="1" dirty="0" smtClean="0"/>
              <a:t>报告和图表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92" y="476672"/>
            <a:ext cx="2391688" cy="845637"/>
          </a:xfrm>
          <a:prstGeom prst="rect">
            <a:avLst/>
          </a:prstGeom>
        </p:spPr>
      </p:pic>
      <p:sp>
        <p:nvSpPr>
          <p:cNvPr id="15" name="Subtitle 1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 anchor="ctr" anchorCtr="0">
            <a:noAutofit/>
          </a:bodyPr>
          <a:lstStyle/>
          <a:p>
            <a:r>
              <a:rPr lang="en-US" sz="2700" b="1" dirty="0"/>
              <a:t>“Cows to be bred</a:t>
            </a:r>
            <a:r>
              <a:rPr lang="en-US" sz="2700" b="1" dirty="0" smtClean="0"/>
              <a:t>”</a:t>
            </a:r>
            <a:r>
              <a:rPr lang="zh-CN" altLang="en-US" sz="2700" b="1" dirty="0" smtClean="0"/>
              <a:t>输精的奶牛</a:t>
            </a:r>
            <a:endParaRPr lang="en-US" sz="2700" b="1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538828" cy="5069160"/>
          </a:xfrm>
        </p:spPr>
      </p:pic>
      <p:grpSp>
        <p:nvGrpSpPr>
          <p:cNvPr id="3" name="Group 2"/>
          <p:cNvGrpSpPr/>
          <p:nvPr/>
        </p:nvGrpSpPr>
        <p:grpSpPr>
          <a:xfrm>
            <a:off x="179512" y="2204864"/>
            <a:ext cx="8769541" cy="1584176"/>
            <a:chOff x="179512" y="2204864"/>
            <a:chExt cx="8769541" cy="1584176"/>
          </a:xfrm>
        </p:grpSpPr>
        <p:pic>
          <p:nvPicPr>
            <p:cNvPr id="22" name="Content Placeholder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204864"/>
              <a:ext cx="8769541" cy="1584175"/>
            </a:xfrm>
            <a:prstGeom prst="rect">
              <a:avLst/>
            </a:prstGeom>
          </p:spPr>
        </p:pic>
        <p:sp>
          <p:nvSpPr>
            <p:cNvPr id="23" name="Rectangle 22">
              <a:hlinkClick r:id="rId6" action="ppaction://hlinksldjump"/>
            </p:cNvPr>
            <p:cNvSpPr/>
            <p:nvPr/>
          </p:nvSpPr>
          <p:spPr>
            <a:xfrm>
              <a:off x="5508104" y="2204864"/>
              <a:ext cx="1944216" cy="1584176"/>
            </a:xfrm>
            <a:prstGeom prst="rect">
              <a:avLst/>
            </a:prstGeom>
            <a:solidFill>
              <a:srgbClr val="FFFF66">
                <a:alpha val="40000"/>
              </a:srgb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1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US" sz="3600" b="1" dirty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– Remote web </a:t>
            </a:r>
            <a:r>
              <a:rPr lang="en-US" sz="3600" b="1" dirty="0" smtClean="0">
                <a:cs typeface="Times New Roman" pitchFamily="18" charset="0"/>
              </a:rPr>
              <a:t>access</a:t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zh-CN" altLang="en-US" sz="3600" b="1" dirty="0" smtClean="0">
                <a:cs typeface="Times New Roman" pitchFamily="18" charset="0"/>
              </a:rPr>
              <a:t>二代发情监测</a:t>
            </a:r>
            <a:r>
              <a:rPr lang="en-US" altLang="zh-CN" sz="3600" b="1" dirty="0" smtClean="0">
                <a:cs typeface="Times New Roman" pitchFamily="18" charset="0"/>
              </a:rPr>
              <a:t>-</a:t>
            </a:r>
            <a:r>
              <a:rPr lang="zh-CN" altLang="en-US" sz="3600" b="1" dirty="0" smtClean="0">
                <a:cs typeface="Times New Roman" pitchFamily="18" charset="0"/>
              </a:rPr>
              <a:t>远程进入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92" y="476672"/>
            <a:ext cx="2391688" cy="845637"/>
          </a:xfrm>
          <a:prstGeom prst="rect">
            <a:avLst/>
          </a:prstGeom>
        </p:spPr>
      </p:pic>
      <p:sp>
        <p:nvSpPr>
          <p:cNvPr id="15" name="Subtitle 1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 anchor="ctr" anchorCtr="0">
            <a:noAutofit/>
          </a:bodyPr>
          <a:lstStyle/>
          <a:p>
            <a:r>
              <a:rPr lang="en-US" sz="2700" b="1" dirty="0"/>
              <a:t>Cows “In Heat” </a:t>
            </a:r>
            <a:r>
              <a:rPr lang="en-US" sz="2700" b="1" dirty="0" smtClean="0"/>
              <a:t>report</a:t>
            </a:r>
            <a:r>
              <a:rPr lang="zh-CN" altLang="en-US" sz="2700" b="1" dirty="0" smtClean="0"/>
              <a:t>发情报告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84830"/>
          </a:xfrm>
        </p:spPr>
        <p:txBody>
          <a:bodyPr>
            <a:spAutoFit/>
          </a:bodyPr>
          <a:lstStyle/>
          <a:p>
            <a:pPr marL="631825" lvl="2" indent="-457200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Via web on PC and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smartphones</a:t>
            </a:r>
            <a:r>
              <a:rPr lang="zh-CN" altLang="en-US" sz="2000" dirty="0" smtClean="0">
                <a:solidFill>
                  <a:prstClr val="black"/>
                </a:solidFill>
                <a:cs typeface="Arial" pitchFamily="34" charset="0"/>
              </a:rPr>
              <a:t>通过网络使用</a:t>
            </a:r>
            <a:r>
              <a:rPr lang="en-US" altLang="zh-CN" sz="2000" dirty="0" smtClean="0">
                <a:solidFill>
                  <a:prstClr val="black"/>
                </a:solidFill>
                <a:cs typeface="Arial" pitchFamily="34" charset="0"/>
              </a:rPr>
              <a:t>OC</a:t>
            </a:r>
            <a:r>
              <a:rPr lang="zh-CN" altLang="en-US" sz="2000" dirty="0" smtClean="0">
                <a:solidFill>
                  <a:prstClr val="black"/>
                </a:solidFill>
                <a:cs typeface="Arial" pitchFamily="34" charset="0"/>
              </a:rPr>
              <a:t>和智能手机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marL="631825" lvl="2" indent="-457200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SMS and email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notifications SMS</a:t>
            </a:r>
            <a:r>
              <a:rPr lang="zh-CN" altLang="en-US" sz="2000" dirty="0" smtClean="0">
                <a:solidFill>
                  <a:prstClr val="black"/>
                </a:solidFill>
                <a:cs typeface="Arial" pitchFamily="34" charset="0"/>
              </a:rPr>
              <a:t>和邮件通知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18911"/>
            <a:ext cx="5400599" cy="40504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57" y="1772816"/>
            <a:ext cx="2428875" cy="4467225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Customer Testimonial</a:t>
            </a:r>
            <a:r>
              <a:rPr lang="zh-CN" altLang="en-US" sz="3600" b="1" dirty="0" smtClean="0"/>
              <a:t>客户推荐</a:t>
            </a:r>
            <a:endParaRPr lang="en-US" sz="3600" b="1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 anchor="t">
            <a:noAutofit/>
          </a:bodyPr>
          <a:lstStyle/>
          <a:p>
            <a:r>
              <a:rPr lang="en-US" sz="2700" b="1" dirty="0" smtClean="0"/>
              <a:t> </a:t>
            </a:r>
            <a:endParaRPr lang="en-US" sz="27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1520" y="1412776"/>
            <a:ext cx="8507288" cy="410445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1" dirty="0" smtClean="0">
                <a:solidFill>
                  <a:srgbClr val="00B0F0"/>
                </a:solidFill>
              </a:rPr>
              <a:t>“The </a:t>
            </a:r>
            <a:r>
              <a:rPr lang="en-US" sz="4800" b="1" i="1" dirty="0">
                <a:solidFill>
                  <a:srgbClr val="00B0F0"/>
                </a:solidFill>
              </a:rPr>
              <a:t>AfiAct II system is a very good system, I am finding it very helpful and successful at getting pregnancies on my </a:t>
            </a:r>
            <a:r>
              <a:rPr lang="en-US" sz="4800" b="1" i="1" dirty="0" smtClean="0">
                <a:solidFill>
                  <a:srgbClr val="00B0F0"/>
                </a:solidFill>
              </a:rPr>
              <a:t>farm.”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zh-CN" altLang="en-US" sz="3200" b="1" i="1" dirty="0" smtClean="0">
                <a:solidFill>
                  <a:srgbClr val="00B0F0"/>
                </a:solidFill>
              </a:rPr>
              <a:t>阿菲金二代发情监测是一个非常好的系统，我发现它非常有用而且可以成功使奶牛受孕</a:t>
            </a: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says </a:t>
            </a:r>
            <a:r>
              <a:rPr lang="en-US" sz="3200" dirty="0"/>
              <a:t>Tim Ottewell, Shottlegate </a:t>
            </a:r>
            <a:r>
              <a:rPr lang="en-US" sz="3200" dirty="0" smtClean="0"/>
              <a:t>Farm (De Laval Parlor), </a:t>
            </a:r>
            <a:r>
              <a:rPr lang="en-US" sz="3200" dirty="0"/>
              <a:t>Derbyshire, </a:t>
            </a:r>
            <a:r>
              <a:rPr lang="en-US" sz="3200" dirty="0" smtClean="0"/>
              <a:t>UK</a:t>
            </a:r>
            <a:r>
              <a:rPr lang="zh-CN" altLang="en-US" sz="3200" dirty="0" smtClean="0"/>
              <a:t>英国</a:t>
            </a:r>
            <a:r>
              <a:rPr lang="en-US" altLang="zh-CN" sz="3200" dirty="0" smtClean="0"/>
              <a:t>Tim </a:t>
            </a:r>
            <a:r>
              <a:rPr lang="en-US" altLang="zh-CN" sz="3200" dirty="0" err="1" smtClean="0"/>
              <a:t>Ottwell</a:t>
            </a:r>
            <a:r>
              <a:rPr lang="zh-CN" altLang="en-US" sz="3200" dirty="0" smtClean="0"/>
              <a:t>，</a:t>
            </a:r>
            <a:r>
              <a:rPr lang="en-US" altLang="zh-CN" sz="3200" dirty="0" err="1" smtClean="0"/>
              <a:t>Shottlegate</a:t>
            </a:r>
            <a:r>
              <a:rPr lang="zh-CN" altLang="en-US" sz="3200" dirty="0" smtClean="0"/>
              <a:t>牧场（利拉伐</a:t>
            </a:r>
            <a:r>
              <a:rPr lang="zh-CN" altLang="en-US" sz="3200" dirty="0"/>
              <a:t>奶</a:t>
            </a:r>
            <a:r>
              <a:rPr lang="zh-CN" altLang="en-US" sz="3200" dirty="0" smtClean="0"/>
              <a:t>厅）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1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76064"/>
          </a:xfrm>
        </p:spPr>
        <p:txBody>
          <a:bodyPr>
            <a:noAutofit/>
          </a:bodyPr>
          <a:lstStyle/>
          <a:p>
            <a:r>
              <a:rPr lang="en-US" sz="4000" b="1" dirty="0" err="1"/>
              <a:t>AfiAct</a:t>
            </a:r>
            <a:r>
              <a:rPr lang="en-US" sz="4000" b="1" dirty="0"/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阿菲金二代发情监测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457200" y="404664"/>
            <a:ext cx="7715200" cy="1006429"/>
          </a:xfrm>
        </p:spPr>
        <p:txBody>
          <a:bodyPr wrap="square">
            <a:spAutoFit/>
          </a:bodyPr>
          <a:lstStyle/>
          <a:p>
            <a:r>
              <a:rPr lang="en-US" sz="2700" b="1" dirty="0"/>
              <a:t>The next-generation solution for </a:t>
            </a:r>
            <a:r>
              <a:rPr lang="en-US" sz="2700" b="1" dirty="0" smtClean="0"/>
              <a:t>heat detection</a:t>
            </a:r>
          </a:p>
          <a:p>
            <a:r>
              <a:rPr lang="zh-CN" altLang="en-US" sz="2700" b="1" dirty="0"/>
              <a:t>发情</a:t>
            </a:r>
            <a:r>
              <a:rPr lang="zh-CN" altLang="en-US" sz="2700" b="1" dirty="0" smtClean="0"/>
              <a:t>监测新产品</a:t>
            </a:r>
            <a:endParaRPr lang="en-US" sz="27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03232" cy="3108543"/>
          </a:xfrm>
        </p:spPr>
        <p:txBody>
          <a:bodyPr>
            <a:spAutoFit/>
          </a:bodyPr>
          <a:lstStyle/>
          <a:p>
            <a:r>
              <a:rPr lang="en-US" b="1" dirty="0" smtClean="0"/>
              <a:t>Promised results for the farmer</a:t>
            </a:r>
          </a:p>
          <a:p>
            <a:r>
              <a:rPr lang="zh-CN" altLang="en-US" b="1" dirty="0" smtClean="0"/>
              <a:t>承诺牧场主</a:t>
            </a:r>
            <a:endParaRPr lang="en-US" b="1" dirty="0"/>
          </a:p>
          <a:p>
            <a:r>
              <a:rPr lang="en-US" b="1" dirty="0" smtClean="0"/>
              <a:t>A </a:t>
            </a:r>
            <a:r>
              <a:rPr lang="en-US" b="1" dirty="0"/>
              <a:t>good product to sell for the </a:t>
            </a:r>
            <a:r>
              <a:rPr lang="en-US" b="1" dirty="0" smtClean="0"/>
              <a:t>dealer</a:t>
            </a:r>
          </a:p>
          <a:p>
            <a:r>
              <a:rPr lang="zh-CN" altLang="en-US" b="1" dirty="0" smtClean="0"/>
              <a:t>推荐给代理商出售的优质产品</a:t>
            </a: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good way for increasing </a:t>
            </a:r>
            <a:r>
              <a:rPr lang="en-US" b="1" dirty="0" smtClean="0"/>
              <a:t>turnover</a:t>
            </a:r>
          </a:p>
          <a:p>
            <a:r>
              <a:rPr lang="zh-CN" altLang="en-US" b="1" dirty="0" smtClean="0"/>
              <a:t>提高利润的一个好途径</a:t>
            </a:r>
            <a:endParaRPr lang="en-US" b="1" dirty="0"/>
          </a:p>
        </p:txBody>
      </p:sp>
      <p:pic>
        <p:nvPicPr>
          <p:cNvPr id="5" name="Content Placeholder 10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3284"/>
            <a:ext cx="8229600" cy="2380092"/>
          </a:xfrm>
        </p:spPr>
      </p:pic>
      <p:sp>
        <p:nvSpPr>
          <p:cNvPr id="3" name="TextBox 2"/>
          <p:cNvSpPr txBox="1"/>
          <p:nvPr/>
        </p:nvSpPr>
        <p:spPr>
          <a:xfrm>
            <a:off x="5534377" y="4149080"/>
            <a:ext cx="3070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二代发情监测</a:t>
            </a:r>
            <a:endParaRPr lang="en-US" altLang="zh-CN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监测奶牛</a:t>
            </a:r>
            <a:r>
              <a:rPr lang="zh-CN" alt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发情</a:t>
            </a:r>
            <a:endParaRPr lang="en-US" altLang="zh-CN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其他</a:t>
            </a:r>
            <a:r>
              <a:rPr lang="zh-CN" alt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系统就不可以</a:t>
            </a:r>
            <a:endParaRPr lang="zh-CN" alt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6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Agenda</a:t>
            </a:r>
            <a:r>
              <a:rPr lang="zh-CN" altLang="en-US" sz="4000" b="1" dirty="0" smtClean="0"/>
              <a:t>内容</a:t>
            </a:r>
            <a:endParaRPr lang="en-US" sz="4000" b="1" dirty="0"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424936" cy="507831"/>
          </a:xfrm>
        </p:spPr>
        <p:txBody>
          <a:bodyPr>
            <a:spAutoFit/>
          </a:bodyPr>
          <a:lstStyle/>
          <a:p>
            <a:endParaRPr lang="en-US" sz="27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3539430"/>
          </a:xfrm>
        </p:spPr>
        <p:txBody>
          <a:bodyPr>
            <a:spAutoFit/>
          </a:bodyPr>
          <a:lstStyle/>
          <a:p>
            <a:r>
              <a:rPr lang="en-US" sz="3200" b="1" dirty="0" smtClean="0"/>
              <a:t>Why </a:t>
            </a:r>
            <a:r>
              <a:rPr lang="en-US" sz="3200" b="1" u="sng" dirty="0" smtClean="0"/>
              <a:t>a farmer</a:t>
            </a:r>
            <a:r>
              <a:rPr lang="en-US" sz="3200" b="1" dirty="0" smtClean="0"/>
              <a:t> needs AfiAct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?</a:t>
            </a:r>
          </a:p>
          <a:p>
            <a:r>
              <a:rPr lang="zh-CN" altLang="en-US" sz="3200" b="1" dirty="0" smtClean="0"/>
              <a:t>为什么牧场主需要二代发情监测？</a:t>
            </a:r>
            <a:endParaRPr lang="en-US" sz="3200" b="1" dirty="0" smtClean="0"/>
          </a:p>
          <a:p>
            <a:r>
              <a:rPr lang="en-US" sz="3200" b="1" dirty="0" smtClean="0"/>
              <a:t>Why </a:t>
            </a:r>
            <a:r>
              <a:rPr lang="en-US" sz="3200" b="1" u="sng" dirty="0" smtClean="0"/>
              <a:t>a dealer</a:t>
            </a:r>
            <a:r>
              <a:rPr lang="en-US" sz="3200" b="1" dirty="0" smtClean="0"/>
              <a:t> want to sell </a:t>
            </a:r>
            <a:r>
              <a:rPr lang="en-US" sz="3200" b="1" dirty="0"/>
              <a:t>AfiAct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?</a:t>
            </a:r>
          </a:p>
          <a:p>
            <a:r>
              <a:rPr lang="zh-CN" altLang="en-US" sz="3200" b="1" dirty="0" smtClean="0"/>
              <a:t>为什么代理商想出售二代发情监测？</a:t>
            </a:r>
            <a:endParaRPr lang="en-US" sz="3200" b="1" dirty="0" smtClean="0"/>
          </a:p>
          <a:p>
            <a:r>
              <a:rPr lang="en-US" sz="3200" b="1" dirty="0" smtClean="0"/>
              <a:t>AfiAct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 benefits</a:t>
            </a:r>
          </a:p>
          <a:p>
            <a:r>
              <a:rPr lang="zh-CN" altLang="en-US" sz="3200" b="1" dirty="0"/>
              <a:t>二代发情</a:t>
            </a:r>
            <a:r>
              <a:rPr lang="zh-CN" altLang="en-US" sz="3200" b="1" dirty="0" smtClean="0"/>
              <a:t>监测的优势</a:t>
            </a:r>
            <a:r>
              <a:rPr lang="zh-CN" altLang="en-US" sz="3200" b="1" dirty="0" smtClean="0"/>
              <a:t>？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109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Need to Improve Fertility Performance</a:t>
            </a:r>
            <a:br>
              <a:rPr lang="en-US" sz="3600" b="1" dirty="0" smtClean="0"/>
            </a:br>
            <a:r>
              <a:rPr lang="zh-CN" altLang="en-US" sz="3600" b="1" dirty="0" smtClean="0"/>
              <a:t>需要提高繁殖绩效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424936" cy="1421928"/>
          </a:xfrm>
        </p:spPr>
        <p:txBody>
          <a:bodyPr>
            <a:spAutoFit/>
          </a:bodyPr>
          <a:lstStyle/>
          <a:p>
            <a:r>
              <a:rPr lang="en-US" sz="2700" b="1" dirty="0"/>
              <a:t>How to increase the pregnancy rate and reduce the overall fertility cost per cow</a:t>
            </a:r>
            <a:r>
              <a:rPr lang="en-US" sz="2700" b="1" dirty="0" smtClean="0"/>
              <a:t>?</a:t>
            </a:r>
          </a:p>
          <a:p>
            <a:r>
              <a:rPr lang="zh-CN" altLang="en-US" sz="2700" b="1" dirty="0" smtClean="0"/>
              <a:t>怎样提高受胎率降低每头牛繁殖成本？</a:t>
            </a:r>
            <a:endParaRPr lang="en-US" sz="2700" b="1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4" y="2420888"/>
            <a:ext cx="4392488" cy="274530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41595"/>
            <a:ext cx="2114924" cy="270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2614" y="5433519"/>
                <a:ext cx="86310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𝑭𝒆𝒓𝒕𝒊𝒍𝒊𝒕𝒚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𝑷𝒆𝒓𝒇𝒐𝒓𝒎𝒂𝒏𝒄𝒆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=  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𝑺𝒂𝒗𝒊𝒏𝒈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𝑴𝒐𝒏𝒆𝒚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2"/>
                  </a:solidFill>
                </a:endParaRPr>
              </a:p>
              <a:p>
                <a:r>
                  <a:rPr lang="zh-CN" altLang="en-US" sz="3200" b="1" dirty="0" smtClean="0">
                    <a:solidFill>
                      <a:schemeClr val="tx2"/>
                    </a:solidFill>
                  </a:rPr>
                  <a:t>繁殖绩效</a:t>
                </a:r>
                <a:r>
                  <a:rPr lang="en-US" altLang="zh-CN" sz="32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zh-CN" altLang="en-US" sz="3200" b="1" dirty="0" smtClean="0">
                    <a:solidFill>
                      <a:schemeClr val="tx2"/>
                    </a:solidFill>
                  </a:rPr>
                  <a:t>节省成本</a:t>
                </a:r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4" y="5433519"/>
                <a:ext cx="8631081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837" b="-18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076056" y="342900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=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47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AfiAct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dirty="0" smtClean="0"/>
              <a:t> Saves Money for Farmers</a:t>
            </a:r>
            <a:br>
              <a:rPr lang="en-US" sz="3600" b="1" dirty="0" smtClean="0"/>
            </a:br>
            <a:r>
              <a:rPr lang="zh-CN" altLang="en-US" sz="3600" b="1" dirty="0" smtClean="0"/>
              <a:t>二代发情监测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可以为农场主节省成本</a:t>
            </a:r>
            <a:endParaRPr lang="en-US" sz="3600" b="1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3"/>
          </p:nvPr>
        </p:nvSpPr>
        <p:spPr>
          <a:xfrm>
            <a:off x="457200" y="1268760"/>
            <a:ext cx="8136904" cy="432048"/>
          </a:xfrm>
        </p:spPr>
        <p:txBody>
          <a:bodyPr anchor="t">
            <a:noAutofit/>
          </a:bodyPr>
          <a:lstStyle/>
          <a:p>
            <a:r>
              <a:rPr lang="en-US" sz="2700" b="1" dirty="0"/>
              <a:t>Comparing </a:t>
            </a:r>
            <a:r>
              <a:rPr lang="en-US" sz="2700" b="1" dirty="0" smtClean="0"/>
              <a:t>various </a:t>
            </a:r>
            <a:r>
              <a:rPr lang="en-US" sz="2700" b="1" dirty="0"/>
              <a:t>breeding </a:t>
            </a:r>
            <a:r>
              <a:rPr lang="en-US" sz="2700" b="1" dirty="0" smtClean="0"/>
              <a:t>protocols</a:t>
            </a:r>
          </a:p>
          <a:p>
            <a:r>
              <a:rPr lang="zh-CN" altLang="en-US" sz="2700" b="1" dirty="0" smtClean="0"/>
              <a:t>和多种育种规程对比</a:t>
            </a:r>
            <a:endParaRPr lang="en-US" sz="2700" b="1" dirty="0" smtClean="0"/>
          </a:p>
          <a:p>
            <a:r>
              <a:rPr lang="en-US" sz="2700" b="1" dirty="0" smtClean="0"/>
              <a:t> </a:t>
            </a:r>
          </a:p>
          <a:p>
            <a:r>
              <a:rPr lang="en-US" sz="2700" b="1" dirty="0" smtClean="0"/>
              <a:t> </a:t>
            </a:r>
            <a:endParaRPr lang="en-US" sz="27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238075"/>
            <a:ext cx="8507289" cy="4942892"/>
          </a:xfr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rgbClr val="005978"/>
                </a:solidFill>
                <a:cs typeface="Arial" charset="0"/>
              </a:rPr>
              <a:t>AfiAct </a:t>
            </a:r>
            <a:r>
              <a:rPr lang="en-US" sz="2800" dirty="0" smtClean="0">
                <a:solidFill>
                  <a:srgbClr val="0059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 smtClean="0">
                <a:solidFill>
                  <a:srgbClr val="005978"/>
                </a:solidFill>
                <a:cs typeface="Arial" charset="0"/>
              </a:rPr>
              <a:t> instead </a:t>
            </a:r>
            <a:r>
              <a:rPr lang="en-US" sz="2800" dirty="0">
                <a:solidFill>
                  <a:srgbClr val="005978"/>
                </a:solidFill>
                <a:cs typeface="Arial" charset="0"/>
              </a:rPr>
              <a:t>of visual </a:t>
            </a:r>
            <a:r>
              <a:rPr lang="en-US" sz="2800" dirty="0" smtClean="0">
                <a:solidFill>
                  <a:srgbClr val="005978"/>
                </a:solidFill>
                <a:cs typeface="Arial" charset="0"/>
              </a:rPr>
              <a:t>observation</a:t>
            </a:r>
          </a:p>
          <a:p>
            <a:pPr eaLnBrk="0" fontAlgn="base" hangingPunct="0"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zh-CN" altLang="en-US" sz="2800" dirty="0">
                <a:solidFill>
                  <a:srgbClr val="005978"/>
                </a:solidFill>
                <a:cs typeface="Arial" charset="0"/>
              </a:rPr>
              <a:t>二代发情</a:t>
            </a:r>
            <a:r>
              <a:rPr lang="zh-CN" altLang="en-US" sz="2800" dirty="0" smtClean="0">
                <a:solidFill>
                  <a:srgbClr val="005978"/>
                </a:solidFill>
                <a:cs typeface="Arial" charset="0"/>
              </a:rPr>
              <a:t>监测可替代人工观察发情</a:t>
            </a:r>
            <a:endParaRPr lang="en-US" sz="2800" dirty="0">
              <a:solidFill>
                <a:srgbClr val="005978"/>
              </a:solidFill>
              <a:cs typeface="Arial" charset="0"/>
            </a:endParaRPr>
          </a:p>
          <a:p>
            <a:pPr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Ovsync </a:t>
            </a:r>
            <a:r>
              <a:rPr lang="en-US" sz="2800" dirty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with AfiMilk </a:t>
            </a:r>
            <a:r>
              <a:rPr 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vs. Ovsync with </a:t>
            </a:r>
            <a:r>
              <a:rPr lang="en-US" sz="2800" dirty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Timed </a:t>
            </a:r>
            <a:r>
              <a:rPr 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AI</a:t>
            </a:r>
          </a:p>
          <a:p>
            <a:pPr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zh-CN" altLang="en-US" sz="2800" dirty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阿菲</a:t>
            </a:r>
            <a:r>
              <a:rPr lang="zh-CN" alt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金同期发情</a:t>
            </a:r>
            <a:r>
              <a:rPr lang="en-US" altLang="zh-CN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VS.</a:t>
            </a:r>
            <a:r>
              <a:rPr lang="zh-CN" alt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人工定时同期发情</a:t>
            </a:r>
            <a:endParaRPr lang="en-US" sz="2800" dirty="0">
              <a:solidFill>
                <a:srgbClr val="005978"/>
              </a:solidFill>
              <a:cs typeface="Arial" charset="0"/>
              <a:sym typeface="Wingdings" pitchFamily="2" charset="2"/>
            </a:endParaRPr>
          </a:p>
          <a:p>
            <a:pPr marL="800100" lvl="1" indent="-342900" eaLnBrk="0" fontAlgn="base" hangingPunct="0"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5978"/>
                </a:solidFill>
                <a:cs typeface="Arial" charset="0"/>
              </a:rPr>
              <a:t>Open cow before pregnancy check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zh-CN" altLang="en-US" sz="2400" dirty="0" smtClean="0">
                <a:solidFill>
                  <a:srgbClr val="005978"/>
                </a:solidFill>
                <a:cs typeface="Arial" charset="0"/>
              </a:rPr>
              <a:t>妊检前确定未受孕的牛</a:t>
            </a:r>
            <a:endParaRPr lang="en-US" sz="2400" dirty="0" smtClean="0">
              <a:solidFill>
                <a:srgbClr val="005978"/>
              </a:solidFill>
              <a:cs typeface="Arial" charset="0"/>
            </a:endParaRPr>
          </a:p>
          <a:p>
            <a:pPr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5978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AfiAct </a:t>
            </a:r>
            <a:r>
              <a:rPr lang="en-US" sz="2800" dirty="0" smtClean="0">
                <a:solidFill>
                  <a:srgbClr val="0059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II</a:t>
            </a:r>
            <a:r>
              <a:rPr 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 instead </a:t>
            </a:r>
            <a:r>
              <a:rPr lang="en-US" sz="2800" dirty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of </a:t>
            </a:r>
            <a:r>
              <a:rPr lang="en-US" sz="2800" dirty="0" err="1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Ovsync</a:t>
            </a:r>
            <a:endParaRPr lang="en-US" sz="2800" dirty="0" smtClean="0">
              <a:solidFill>
                <a:srgbClr val="005978"/>
              </a:solidFill>
              <a:cs typeface="Arial" charset="0"/>
              <a:sym typeface="Wingdings" pitchFamily="2" charset="2"/>
            </a:endParaRPr>
          </a:p>
          <a:p>
            <a:pPr marL="0" indent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5978"/>
              </a:buClr>
              <a:buNone/>
            </a:pPr>
            <a:r>
              <a:rPr lang="zh-CN" altLang="en-US" sz="2800" dirty="0" smtClean="0">
                <a:solidFill>
                  <a:srgbClr val="005978"/>
                </a:solidFill>
                <a:cs typeface="Arial" charset="0"/>
                <a:sym typeface="Wingdings" pitchFamily="2" charset="2"/>
              </a:rPr>
              <a:t>二代发情监测替代同期发情</a:t>
            </a:r>
            <a:endParaRPr lang="en-US" sz="2800" dirty="0">
              <a:solidFill>
                <a:srgbClr val="005978"/>
              </a:solidFill>
              <a:cs typeface="Arial" charset="0"/>
            </a:endParaRPr>
          </a:p>
          <a:p>
            <a:endParaRPr lang="en-US" sz="18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12193" y="1052736"/>
            <a:ext cx="1230878" cy="643210"/>
            <a:chOff x="5742855" y="5049180"/>
            <a:chExt cx="2938750" cy="153567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855" y="5121188"/>
              <a:ext cx="1178867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MCS_icon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8304" y="5193196"/>
              <a:ext cx="1373301" cy="139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Callout 9"/>
            <p:cNvSpPr/>
            <p:nvPr/>
          </p:nvSpPr>
          <p:spPr>
            <a:xfrm>
              <a:off x="5742855" y="5049180"/>
              <a:ext cx="1226260" cy="1224136"/>
            </a:xfrm>
            <a:prstGeom prst="wedgeEllipseCallout">
              <a:avLst>
                <a:gd name="adj1" fmla="val 74516"/>
                <a:gd name="adj2" fmla="val 29437"/>
              </a:avLst>
            </a:prstGeom>
            <a:noFill/>
            <a:ln>
              <a:solidFill>
                <a:srgbClr val="009B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08" y="2132856"/>
            <a:ext cx="987363" cy="9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911842" y="5013176"/>
            <a:ext cx="2124654" cy="761718"/>
            <a:chOff x="1602561" y="3969034"/>
            <a:chExt cx="6070030" cy="217619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561" y="4149080"/>
              <a:ext cx="2013744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ross 13"/>
            <p:cNvSpPr/>
            <p:nvPr/>
          </p:nvSpPr>
          <p:spPr>
            <a:xfrm>
              <a:off x="4211960" y="4653136"/>
              <a:ext cx="720080" cy="792088"/>
            </a:xfrm>
            <a:prstGeom prst="plus">
              <a:avLst>
                <a:gd name="adj" fmla="val 40748"/>
              </a:avLst>
            </a:prstGeom>
            <a:solidFill>
              <a:srgbClr val="009BD9"/>
            </a:solidFill>
            <a:ln>
              <a:solidFill>
                <a:srgbClr val="009B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969034"/>
              <a:ext cx="2740551" cy="217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10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AfiAct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dirty="0" smtClean="0"/>
              <a:t>  - Automatic </a:t>
            </a:r>
            <a:r>
              <a:rPr lang="en-US" b="1" dirty="0"/>
              <a:t>Heat </a:t>
            </a:r>
            <a:r>
              <a:rPr lang="en-US" b="1" dirty="0" smtClean="0"/>
              <a:t>detection</a:t>
            </a:r>
            <a:br>
              <a:rPr lang="en-US" b="1" dirty="0" smtClean="0"/>
            </a:br>
            <a:r>
              <a:rPr lang="zh-CN" altLang="en-US" b="1" dirty="0"/>
              <a:t>二代发情</a:t>
            </a:r>
            <a:r>
              <a:rPr lang="zh-CN" altLang="en-US" b="1" dirty="0" smtClean="0"/>
              <a:t>监测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自动发情监测</a:t>
            </a:r>
            <a:endParaRPr lang="en-US" b="1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 anchor="t">
            <a:noAutofit/>
          </a:bodyPr>
          <a:lstStyle/>
          <a:p>
            <a:r>
              <a:rPr lang="en-US" sz="2700" b="1" dirty="0" smtClean="0"/>
              <a:t>Improving fertility performance</a:t>
            </a:r>
            <a:r>
              <a:rPr lang="zh-CN" altLang="en-US" sz="2700" b="1" dirty="0" smtClean="0"/>
              <a:t>改善繁殖绩效</a:t>
            </a:r>
            <a:endParaRPr lang="en-US" sz="2700" b="1" dirty="0"/>
          </a:p>
          <a:p>
            <a:r>
              <a:rPr lang="en-US" sz="2700" b="1" dirty="0" smtClean="0"/>
              <a:t> </a:t>
            </a:r>
            <a:endParaRPr lang="en-US" sz="27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1" y="1628800"/>
            <a:ext cx="8610987" cy="300607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28408"/>
            <a:ext cx="5832648" cy="17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8112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每头牛每个胎次减少</a:t>
            </a:r>
            <a:endParaRPr lang="en-US" altLang="zh-CN" dirty="0" smtClean="0"/>
          </a:p>
          <a:p>
            <a:r>
              <a:rPr lang="en-US" altLang="zh-CN" dirty="0" smtClean="0"/>
              <a:t>20-30</a:t>
            </a:r>
            <a:r>
              <a:rPr lang="zh-CN" altLang="en-US" dirty="0" smtClean="0"/>
              <a:t>天空怀天数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4828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减少激素使用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2210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节省人工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590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减少治疗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5229200"/>
            <a:ext cx="46442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预期可节省成本</a:t>
            </a:r>
            <a:r>
              <a:rPr lang="en-US" altLang="zh-CN" dirty="0" smtClean="0"/>
              <a:t>100—150$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			</a:t>
            </a:r>
            <a:r>
              <a:rPr lang="zh-CN" altLang="en-US" dirty="0" smtClean="0"/>
              <a:t>投资回报率</a:t>
            </a:r>
            <a:r>
              <a:rPr lang="en-US" altLang="zh-CN" dirty="0" smtClean="0"/>
              <a:t>1-2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Customer Testimonial</a:t>
            </a:r>
            <a:r>
              <a:rPr lang="zh-CN" altLang="en-US" sz="3600" b="1" dirty="0" smtClean="0"/>
              <a:t>客户推荐</a:t>
            </a:r>
            <a:endParaRPr lang="en-US" sz="3600" b="1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 anchor="t">
            <a:noAutofit/>
          </a:bodyPr>
          <a:lstStyle/>
          <a:p>
            <a:r>
              <a:rPr lang="en-US" sz="2700" b="1" dirty="0" smtClean="0"/>
              <a:t> </a:t>
            </a:r>
            <a:endParaRPr lang="en-US" sz="27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324036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sz="4800" b="1" i="1" dirty="0" smtClean="0">
                <a:solidFill>
                  <a:srgbClr val="00B0F0"/>
                </a:solidFill>
              </a:rPr>
              <a:t>“…</a:t>
            </a:r>
            <a:r>
              <a:rPr lang="en-US" sz="4800" b="1" i="1" dirty="0">
                <a:solidFill>
                  <a:srgbClr val="00B0F0"/>
                </a:solidFill>
              </a:rPr>
              <a:t>with AfiMilk we are able to do a lot better  job breeding our </a:t>
            </a:r>
            <a:r>
              <a:rPr lang="en-US" sz="4800" b="1" i="1" dirty="0" smtClean="0">
                <a:solidFill>
                  <a:srgbClr val="00B0F0"/>
                </a:solidFill>
              </a:rPr>
              <a:t>cows.”</a:t>
            </a:r>
            <a:r>
              <a:rPr lang="zh-CN" altLang="en-US" sz="4800" b="1" i="1" dirty="0" smtClean="0">
                <a:solidFill>
                  <a:srgbClr val="00B0F0"/>
                </a:solidFill>
              </a:rPr>
              <a:t>使用阿菲金我们的奶牛繁殖工作可以做得更好</a:t>
            </a:r>
            <a:endParaRPr lang="en-US" sz="3200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says </a:t>
            </a:r>
            <a:r>
              <a:rPr lang="en-US" sz="3200" dirty="0"/>
              <a:t>Brian </a:t>
            </a:r>
            <a:r>
              <a:rPr lang="en-US" sz="3200" dirty="0" smtClean="0"/>
              <a:t>Houin </a:t>
            </a:r>
            <a:r>
              <a:rPr lang="en-US" sz="3200" dirty="0"/>
              <a:t>from Homestead Dairy (Indiana, USA), whose herd </a:t>
            </a:r>
            <a:r>
              <a:rPr lang="en-US" sz="3200" dirty="0" smtClean="0"/>
              <a:t>has </a:t>
            </a:r>
            <a:r>
              <a:rPr lang="en-US" sz="3200" b="1" dirty="0" smtClean="0"/>
              <a:t>over </a:t>
            </a:r>
            <a:r>
              <a:rPr lang="en-US" sz="3200" b="1" dirty="0"/>
              <a:t>a 28% pregnancy </a:t>
            </a:r>
            <a:r>
              <a:rPr lang="en-US" sz="3200" b="1" dirty="0" smtClean="0"/>
              <a:t>rate</a:t>
            </a:r>
            <a:r>
              <a:rPr lang="zh-CN" altLang="en-US" sz="3200" b="1" dirty="0" smtClean="0"/>
              <a:t>来自美国印第安纳州</a:t>
            </a:r>
            <a:r>
              <a:rPr lang="en-US" altLang="zh-CN" sz="3200" b="1" dirty="0" smtClean="0"/>
              <a:t>Brian </a:t>
            </a:r>
            <a:r>
              <a:rPr lang="en-US" altLang="zh-CN" sz="3200" b="1" dirty="0" err="1" smtClean="0"/>
              <a:t>Houin</a:t>
            </a:r>
            <a:r>
              <a:rPr lang="zh-CN" altLang="en-US" sz="3200" b="1" dirty="0" smtClean="0"/>
              <a:t>，全群超过</a:t>
            </a:r>
            <a:r>
              <a:rPr lang="en-US" altLang="zh-CN" sz="3200" b="1" dirty="0" smtClean="0"/>
              <a:t>28%</a:t>
            </a:r>
            <a:r>
              <a:rPr lang="zh-CN" altLang="en-US" sz="3200" b="1" dirty="0" smtClean="0"/>
              <a:t>受胎率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1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AfiAct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dirty="0"/>
              <a:t> - A profitable </a:t>
            </a:r>
            <a:r>
              <a:rPr lang="en-US" sz="3600" b="1" dirty="0" smtClean="0"/>
              <a:t>offering</a:t>
            </a:r>
            <a:br>
              <a:rPr lang="en-US" sz="3600" b="1" dirty="0" smtClean="0"/>
            </a:br>
            <a:r>
              <a:rPr lang="zh-CN" altLang="en-US" sz="3600" b="1" dirty="0" smtClean="0"/>
              <a:t>二代发情监测</a:t>
            </a:r>
            <a:r>
              <a:rPr lang="en-US" altLang="zh-CN" sz="3600" b="1" dirty="0" smtClean="0"/>
              <a:t>-</a:t>
            </a:r>
            <a:r>
              <a:rPr lang="zh-CN" altLang="en-US" sz="3600" b="1" dirty="0" smtClean="0"/>
              <a:t>一个盈利的产品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The dealer side</a:t>
            </a:r>
            <a:r>
              <a:rPr lang="zh-CN" altLang="en-US" sz="2700" b="1" dirty="0" smtClean="0"/>
              <a:t>代理商的角度</a:t>
            </a:r>
            <a:endParaRPr lang="en-US" sz="27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1752"/>
            <a:ext cx="1321269" cy="15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38" y="1528539"/>
            <a:ext cx="47053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13700"/>
            <a:ext cx="18145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1" y="1853205"/>
            <a:ext cx="4881325" cy="335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777">
            <a:off x="6818907" y="2803783"/>
            <a:ext cx="1266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44077"/>
            <a:ext cx="1205865" cy="14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30" y="4611752"/>
            <a:ext cx="2711474" cy="22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7890"/>
            <a:ext cx="887514" cy="6350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6999" y="1700808"/>
            <a:ext cx="5040560" cy="1224136"/>
            <a:chOff x="539552" y="1556792"/>
            <a:chExt cx="5040560" cy="1224136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2" name="AutoShape 102"/>
            <p:cNvSpPr>
              <a:spLocks noChangeArrowheads="1"/>
            </p:cNvSpPr>
            <p:nvPr/>
          </p:nvSpPr>
          <p:spPr bwMode="auto">
            <a:xfrm>
              <a:off x="539552" y="1556792"/>
              <a:ext cx="5040560" cy="12241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marL="174625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Long distance tag reading</a:t>
              </a:r>
              <a:r>
                <a:rPr lang="zh-CN" altLang="en-US" sz="2000" dirty="0" smtClean="0">
                  <a:solidFill>
                    <a:prstClr val="black"/>
                  </a:solidFill>
                  <a:cs typeface="Arial" pitchFamily="34" charset="0"/>
                </a:rPr>
                <a:t>计步器长距离识别</a:t>
              </a:r>
              <a:endParaRPr lang="en-US" sz="2000" dirty="0" smtClean="0">
                <a:solidFill>
                  <a:prstClr val="black"/>
                </a:solidFill>
                <a:cs typeface="Arial" pitchFamily="34" charset="0"/>
              </a:endParaRPr>
            </a:p>
            <a:p>
              <a:pPr marL="174625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Off-the-shelf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Wi-Fi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router</a:t>
              </a:r>
              <a:r>
                <a:rPr lang="zh-CN" altLang="en-US" sz="2000" dirty="0" smtClean="0">
                  <a:solidFill>
                    <a:prstClr val="black"/>
                  </a:solidFill>
                  <a:cs typeface="Arial" pitchFamily="34" charset="0"/>
                </a:rPr>
                <a:t>牛舍无线路由器</a:t>
              </a:r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911255"/>
              <a:ext cx="720080" cy="515209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3347864" y="3212977"/>
            <a:ext cx="5472608" cy="648071"/>
            <a:chOff x="539552" y="3068960"/>
            <a:chExt cx="5472608" cy="648071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5" name="AutoShape 102"/>
            <p:cNvSpPr>
              <a:spLocks noChangeArrowheads="1"/>
            </p:cNvSpPr>
            <p:nvPr/>
          </p:nvSpPr>
          <p:spPr bwMode="auto">
            <a:xfrm>
              <a:off x="539552" y="3068960"/>
              <a:ext cx="5472608" cy="6480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marL="174625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No need for network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cabling</a:t>
              </a:r>
              <a:r>
                <a:rPr lang="zh-CN" altLang="en-US" sz="2000" dirty="0" smtClean="0">
                  <a:solidFill>
                    <a:prstClr val="black"/>
                  </a:solidFill>
                  <a:cs typeface="Arial" pitchFamily="34" charset="0"/>
                </a:rPr>
                <a:t>无需专门的网络布线</a:t>
              </a:r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103737"/>
              <a:ext cx="721928" cy="578515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658326" y="4753660"/>
            <a:ext cx="7659014" cy="720080"/>
            <a:chOff x="1019290" y="5733256"/>
            <a:chExt cx="7659014" cy="720080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8" name="AutoShape 102"/>
            <p:cNvSpPr>
              <a:spLocks noChangeArrowheads="1"/>
            </p:cNvSpPr>
            <p:nvPr/>
          </p:nvSpPr>
          <p:spPr bwMode="auto">
            <a:xfrm>
              <a:off x="1019290" y="5733256"/>
              <a:ext cx="7659014" cy="7200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marL="174625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3200" dirty="0" smtClean="0">
                  <a:solidFill>
                    <a:prstClr val="black"/>
                  </a:solidFill>
                  <a:cs typeface="Arial" pitchFamily="34" charset="0"/>
                </a:rPr>
                <a:t>Short, simple and easy installation</a:t>
              </a:r>
              <a:r>
                <a:rPr lang="zh-CN" altLang="en-US" sz="3200" dirty="0" smtClean="0">
                  <a:solidFill>
                    <a:prstClr val="black"/>
                  </a:solidFill>
                  <a:cs typeface="Arial" pitchFamily="34" charset="0"/>
                </a:rPr>
                <a:t>短安装少，简单</a:t>
              </a:r>
              <a:r>
                <a:rPr lang="en-US" altLang="zh-CN" sz="3200" dirty="0" smtClean="0">
                  <a:solidFill>
                    <a:prstClr val="black"/>
                  </a:solidFill>
                  <a:cs typeface="Arial" pitchFamily="34" charset="0"/>
                </a:rPr>
                <a:t>&amp;</a:t>
              </a:r>
              <a:r>
                <a:rPr lang="zh-CN" altLang="en-US" sz="3200" dirty="0" smtClean="0">
                  <a:solidFill>
                    <a:prstClr val="black"/>
                  </a:solidFill>
                  <a:cs typeface="Arial" pitchFamily="34" charset="0"/>
                </a:rPr>
                <a:t>容易</a:t>
              </a:r>
              <a:endParaRPr lang="en-US" sz="3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663" y="5829943"/>
              <a:ext cx="723209" cy="57954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671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>
            <a:spLocks noGrp="1"/>
          </p:cNvSpPr>
          <p:nvPr>
            <p:ph type="subTitle" idx="13"/>
          </p:nvPr>
        </p:nvSpPr>
        <p:spPr>
          <a:xfrm>
            <a:off x="457200" y="836712"/>
            <a:ext cx="8136904" cy="432048"/>
          </a:xfrm>
        </p:spPr>
        <p:txBody>
          <a:bodyPr anchor="t">
            <a:noAutofit/>
          </a:bodyPr>
          <a:lstStyle/>
          <a:p>
            <a:r>
              <a:rPr lang="en-US" sz="2700" b="1" dirty="0"/>
              <a:t>Because it is a good product to sell for the </a:t>
            </a:r>
            <a:r>
              <a:rPr lang="en-US" sz="2700" b="1" dirty="0" smtClean="0"/>
              <a:t>dealer</a:t>
            </a:r>
          </a:p>
          <a:p>
            <a:r>
              <a:rPr lang="zh-CN" altLang="en-US" sz="2700" b="1" dirty="0" smtClean="0"/>
              <a:t>对代理商而言它是一个优质的产品</a:t>
            </a:r>
            <a:endParaRPr lang="en-US" sz="2700" b="1" dirty="0" smtClean="0"/>
          </a:p>
          <a:p>
            <a:r>
              <a:rPr lang="en-US" sz="2700" b="1" dirty="0" smtClean="0"/>
              <a:t> </a:t>
            </a:r>
            <a:endParaRPr lang="en-US" sz="2700" b="1" dirty="0"/>
          </a:p>
        </p:txBody>
      </p:sp>
      <p:sp>
        <p:nvSpPr>
          <p:cNvPr id="23" name="AutoShape 102"/>
          <p:cNvSpPr>
            <a:spLocks noChangeArrowheads="1"/>
          </p:cNvSpPr>
          <p:nvPr/>
        </p:nvSpPr>
        <p:spPr bwMode="auto">
          <a:xfrm>
            <a:off x="539552" y="5302097"/>
            <a:ext cx="4464496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9AD4"/>
            </a:solidFill>
            <a:round/>
            <a:headEnd/>
            <a:tailEnd/>
          </a:ln>
        </p:spPr>
        <p:txBody>
          <a:bodyPr wrap="none" anchor="ctr"/>
          <a:lstStyle/>
          <a:p>
            <a:pPr marL="174625" lvl="2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Ensures a Happy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customer</a:t>
            </a:r>
            <a:r>
              <a:rPr lang="zh-CN" altLang="en-US" sz="2000" dirty="0" smtClean="0">
                <a:solidFill>
                  <a:prstClr val="black"/>
                </a:solidFill>
                <a:cs typeface="Arial" pitchFamily="34" charset="0"/>
              </a:rPr>
              <a:t>确保客户满意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02527"/>
            <a:ext cx="1826048" cy="12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35" y="5085184"/>
            <a:ext cx="1575458" cy="13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02"/>
          <p:cNvSpPr>
            <a:spLocks noChangeArrowheads="1"/>
          </p:cNvSpPr>
          <p:nvPr/>
        </p:nvSpPr>
        <p:spPr bwMode="auto">
          <a:xfrm>
            <a:off x="539552" y="1700808"/>
            <a:ext cx="5472608" cy="15121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9AD4"/>
            </a:solidFill>
            <a:round/>
            <a:headEnd/>
            <a:tailEnd/>
          </a:ln>
        </p:spPr>
        <p:txBody>
          <a:bodyPr wrap="none" anchor="ctr"/>
          <a:lstStyle/>
          <a:p>
            <a:pPr marL="174625" lvl="2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May be sold to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customers</a:t>
            </a:r>
          </a:p>
          <a:p>
            <a:pPr marL="174625" lvl="2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with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different brands and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systems</a:t>
            </a:r>
          </a:p>
          <a:p>
            <a:pPr marL="174625" lvl="2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000" dirty="0">
                <a:solidFill>
                  <a:prstClr val="black"/>
                </a:solidFill>
                <a:cs typeface="Arial" pitchFamily="34" charset="0"/>
              </a:rPr>
              <a:t>出售</a:t>
            </a:r>
            <a:r>
              <a:rPr lang="zh-CN" altLang="en-US" sz="2000" dirty="0" smtClean="0">
                <a:solidFill>
                  <a:prstClr val="black"/>
                </a:solidFill>
                <a:cs typeface="Arial" pitchFamily="34" charset="0"/>
              </a:rPr>
              <a:t>给客户的可能是不同的牌子和系统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AutoShape 102"/>
          <p:cNvSpPr>
            <a:spLocks noChangeArrowheads="1"/>
          </p:cNvSpPr>
          <p:nvPr/>
        </p:nvSpPr>
        <p:spPr bwMode="auto">
          <a:xfrm>
            <a:off x="539552" y="3817404"/>
            <a:ext cx="5616624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9AD4"/>
            </a:solidFill>
            <a:round/>
            <a:headEnd/>
            <a:tailEnd/>
          </a:ln>
        </p:spPr>
        <p:txBody>
          <a:bodyPr wrap="none" anchor="ctr"/>
          <a:lstStyle/>
          <a:p>
            <a:pPr marL="174625" lvl="2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Low risk (compare to milking parlor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174625" lvl="2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000" dirty="0" smtClean="0">
                <a:solidFill>
                  <a:prstClr val="black"/>
                </a:solidFill>
                <a:cs typeface="Arial" pitchFamily="34" charset="0"/>
              </a:rPr>
              <a:t>低风险（和奶厅相比）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56" y="3557736"/>
            <a:ext cx="1239416" cy="12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US" sz="3600" b="1" dirty="0"/>
              <a:t>AfiAct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dirty="0"/>
              <a:t> - A profitable </a:t>
            </a:r>
            <a:r>
              <a:rPr lang="en-US" sz="3600" b="1" dirty="0" smtClean="0"/>
              <a:t>offering</a:t>
            </a:r>
            <a:br>
              <a:rPr lang="en-US" sz="3600" b="1" dirty="0" smtClean="0"/>
            </a:br>
            <a:r>
              <a:rPr lang="zh-CN" altLang="en-US" sz="3600" b="1" dirty="0" smtClean="0"/>
              <a:t>二代发情监测</a:t>
            </a:r>
            <a:r>
              <a:rPr lang="en-US" altLang="zh-CN" sz="3600" b="1" dirty="0" smtClean="0"/>
              <a:t>-</a:t>
            </a:r>
            <a:r>
              <a:rPr lang="zh-CN" altLang="en-US" sz="3600" b="1" dirty="0" smtClean="0"/>
              <a:t>一个盈利的产品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benefits</a:t>
            </a:r>
            <a:r>
              <a:rPr lang="zh-CN" altLang="en-US" sz="3600" b="1" dirty="0" smtClean="0">
                <a:cs typeface="Times New Roman" pitchFamily="18" charset="0"/>
              </a:rPr>
              <a:t>二代发情监测的优势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92" y="476672"/>
            <a:ext cx="2391688" cy="845637"/>
          </a:xfrm>
          <a:prstGeom prst="rect">
            <a:avLst/>
          </a:prstGeom>
        </p:spPr>
      </p:pic>
      <p:sp>
        <p:nvSpPr>
          <p:cNvPr id="15" name="Subtitle 1"/>
          <p:cNvSpPr>
            <a:spLocks noGrp="1"/>
          </p:cNvSpPr>
          <p:nvPr>
            <p:ph type="subTitle" idx="13"/>
          </p:nvPr>
        </p:nvSpPr>
        <p:spPr>
          <a:xfrm>
            <a:off x="457200" y="1052736"/>
            <a:ext cx="8136904" cy="432048"/>
          </a:xfrm>
        </p:spPr>
        <p:txBody>
          <a:bodyPr anchor="ctr" anchorCtr="0">
            <a:noAutofit/>
          </a:bodyPr>
          <a:lstStyle/>
          <a:p>
            <a:r>
              <a:rPr lang="en-US" sz="2400" b="1" dirty="0"/>
              <a:t>The highly scalable, adaptable </a:t>
            </a:r>
            <a:r>
              <a:rPr lang="en-US" sz="2400" b="1" dirty="0" smtClean="0"/>
              <a:t>system</a:t>
            </a:r>
            <a:r>
              <a:rPr lang="zh-CN" altLang="en-US" sz="2400" b="1" dirty="0" smtClean="0"/>
              <a:t>高效，适应性强的系统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88352" y="1700810"/>
            <a:ext cx="5400600" cy="1296142"/>
            <a:chOff x="388352" y="1700810"/>
            <a:chExt cx="5400600" cy="1296142"/>
          </a:xfrm>
        </p:grpSpPr>
        <p:sp>
          <p:nvSpPr>
            <p:cNvPr id="16" name="AutoShape 102"/>
            <p:cNvSpPr>
              <a:spLocks noChangeArrowheads="1"/>
            </p:cNvSpPr>
            <p:nvPr/>
          </p:nvSpPr>
          <p:spPr bwMode="auto">
            <a:xfrm>
              <a:off x="388352" y="1700810"/>
              <a:ext cx="5400600" cy="12961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AD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3038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Highest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heat detection rate, </a:t>
              </a:r>
              <a:b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lowest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rate of false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alerts</a:t>
              </a:r>
            </a:p>
            <a:p>
              <a:pPr marL="173038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zh-CN" altLang="en-US" sz="2000" dirty="0" smtClean="0">
                  <a:solidFill>
                    <a:prstClr val="black"/>
                  </a:solidFill>
                  <a:cs typeface="Arial" pitchFamily="34" charset="0"/>
                </a:rPr>
                <a:t>发情监测率最高，错误率最低</a:t>
              </a:r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2" name="Picture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840" y="1986169"/>
              <a:ext cx="905256" cy="7254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2" name="Group 1"/>
          <p:cNvGrpSpPr/>
          <p:nvPr/>
        </p:nvGrpSpPr>
        <p:grpSpPr>
          <a:xfrm>
            <a:off x="179512" y="4703317"/>
            <a:ext cx="8360112" cy="1678011"/>
            <a:chOff x="179512" y="4572397"/>
            <a:chExt cx="8360112" cy="1678011"/>
          </a:xfrm>
        </p:grpSpPr>
        <p:sp>
          <p:nvSpPr>
            <p:cNvPr id="19" name="AutoShape 102"/>
            <p:cNvSpPr>
              <a:spLocks noChangeArrowheads="1"/>
            </p:cNvSpPr>
            <p:nvPr/>
          </p:nvSpPr>
          <p:spPr bwMode="auto">
            <a:xfrm>
              <a:off x="179512" y="4572397"/>
              <a:ext cx="8360112" cy="16780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AD4"/>
              </a:solidFill>
              <a:round/>
              <a:headEnd/>
              <a:tailEnd/>
            </a:ln>
          </p:spPr>
          <p:txBody>
            <a:bodyPr wrap="none" anchor="t"/>
            <a:lstStyle/>
            <a:p>
              <a:pPr marL="174625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Collects behavior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and </a:t>
              </a:r>
              <a:r>
                <a:rPr lang="en-US" sz="2000" b="1" i="1" u="sng" dirty="0" smtClean="0">
                  <a:solidFill>
                    <a:prstClr val="black"/>
                  </a:solidFill>
                  <a:cs typeface="Arial" pitchFamily="34" charset="0"/>
                </a:rPr>
                <a:t>rest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 data anywhere </a:t>
              </a: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on the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farm:</a:t>
              </a:r>
              <a:r>
                <a:rPr lang="zh-CN" altLang="en-US" sz="2000" dirty="0" smtClean="0">
                  <a:solidFill>
                    <a:prstClr val="black"/>
                  </a:solidFill>
                  <a:cs typeface="Arial" pitchFamily="34" charset="0"/>
                </a:rPr>
                <a:t>在牧场各处可收集所有数据</a:t>
              </a:r>
              <a:endParaRPr lang="en-US" sz="2000" dirty="0" smtClean="0">
                <a:solidFill>
                  <a:prstClr val="black"/>
                </a:solidFill>
                <a:cs typeface="Arial" pitchFamily="34" charset="0"/>
              </a:endParaRPr>
            </a:p>
            <a:p>
              <a:pPr marL="631825" lvl="2" indent="-4572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Wellbeing and health indication</a:t>
              </a:r>
              <a:r>
                <a:rPr lang="zh-CN" altLang="en-US" sz="2000" dirty="0">
                  <a:solidFill>
                    <a:prstClr val="black"/>
                  </a:solidFill>
                  <a:cs typeface="Arial" pitchFamily="34" charset="0"/>
                </a:rPr>
                <a:t>奶牛</a:t>
              </a:r>
              <a:r>
                <a:rPr lang="zh-CN" altLang="en-US" sz="2000" dirty="0" smtClean="0">
                  <a:solidFill>
                    <a:prstClr val="black"/>
                  </a:solidFill>
                  <a:cs typeface="Arial" pitchFamily="34" charset="0"/>
                </a:rPr>
                <a:t>福利和健康指标</a:t>
              </a:r>
              <a:endParaRPr lang="en-US" sz="20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427762"/>
              <a:ext cx="740660" cy="5935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80626" y="3133842"/>
            <a:ext cx="7305684" cy="1296142"/>
            <a:chOff x="1580626" y="3133842"/>
            <a:chExt cx="7305684" cy="1296142"/>
          </a:xfrm>
        </p:grpSpPr>
        <p:sp>
          <p:nvSpPr>
            <p:cNvPr id="20" name="AutoShape 102"/>
            <p:cNvSpPr>
              <a:spLocks noChangeArrowheads="1"/>
            </p:cNvSpPr>
            <p:nvPr/>
          </p:nvSpPr>
          <p:spPr bwMode="auto">
            <a:xfrm>
              <a:off x="1580626" y="3133842"/>
              <a:ext cx="7305684" cy="12961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009AD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74625" lvl="2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dirty="0">
                  <a:solidFill>
                    <a:prstClr val="black"/>
                  </a:solidFill>
                  <a:cs typeface="Arial" pitchFamily="34" charset="0"/>
                </a:rPr>
                <a:t>Accessible from the Web on any type of </a:t>
              </a:r>
              <a:r>
                <a:rPr lang="en-US" sz="2000" dirty="0" smtClean="0">
                  <a:solidFill>
                    <a:prstClr val="black"/>
                  </a:solidFill>
                  <a:cs typeface="Arial" pitchFamily="34" charset="0"/>
                </a:rPr>
                <a:t>device</a:t>
              </a:r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488950" lvl="2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2000" b="1" i="1" dirty="0">
                  <a:solidFill>
                    <a:prstClr val="black"/>
                  </a:solidFill>
                  <a:cs typeface="Arial" pitchFamily="34" charset="0"/>
                </a:rPr>
                <a:t>	smartphone, tablet and </a:t>
              </a:r>
              <a:r>
                <a:rPr lang="en-US" sz="2000" b="1" i="1" dirty="0" smtClean="0">
                  <a:solidFill>
                    <a:prstClr val="black"/>
                  </a:solidFill>
                  <a:cs typeface="Arial" pitchFamily="34" charset="0"/>
                </a:rPr>
                <a:t>laptop</a:t>
              </a:r>
            </a:p>
            <a:p>
              <a:pPr marL="488950" lvl="2" indent="0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zh-CN" altLang="en-US" sz="2000" b="1" i="1" dirty="0" smtClean="0">
                  <a:solidFill>
                    <a:prstClr val="black"/>
                  </a:solidFill>
                  <a:cs typeface="Arial" pitchFamily="34" charset="0"/>
                </a:rPr>
                <a:t>通过网络可连接多种设备：智能手机，平板电脑本</a:t>
              </a:r>
              <a:endParaRPr lang="en-US" sz="2000" b="1" i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21" name="Picture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466" y="3715951"/>
              <a:ext cx="797956" cy="639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0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fimilk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1156</Words>
  <Application>Microsoft Office PowerPoint</Application>
  <PresentationFormat>全屏显示(4:3)</PresentationFormat>
  <Paragraphs>145</Paragraphs>
  <Slides>14</Slides>
  <Notes>14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Theme</vt:lpstr>
      <vt:lpstr>AfiAct II 发情监测II</vt:lpstr>
      <vt:lpstr>Agenda内容</vt:lpstr>
      <vt:lpstr>Need to Improve Fertility Performance 需要提高繁殖绩效</vt:lpstr>
      <vt:lpstr>AfiAct II Saves Money for Farmers 二代发情监测可以为农场主节省成本</vt:lpstr>
      <vt:lpstr>AfiAct II  - Automatic Heat detection 二代发情监测-自动发情监测</vt:lpstr>
      <vt:lpstr>Customer Testimonial客户推荐</vt:lpstr>
      <vt:lpstr>AfiAct II - A profitable offering 二代发情监测-一个盈利的产品</vt:lpstr>
      <vt:lpstr>AfiAct II - A profitable offering 二代发情监测-一个盈利的产品</vt:lpstr>
      <vt:lpstr>AfiAct II – benefits二代发情监测的优势</vt:lpstr>
      <vt:lpstr>Report and graph报告和图表</vt:lpstr>
      <vt:lpstr>AfiAct II – Remote web access 二代发情监测-远程进入</vt:lpstr>
      <vt:lpstr>Customer Testimonial客户推荐</vt:lpstr>
      <vt:lpstr>AfiAct II阿菲金二代发情监测</vt:lpstr>
      <vt:lpstr>PowerPoint 演示文稿</vt:lpstr>
    </vt:vector>
  </TitlesOfParts>
  <Company>afimilk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AfiAct II Marketing</dc:title>
  <dc:creator>hagai@afimilk.co.il</dc:creator>
  <cp:lastModifiedBy>YuYi</cp:lastModifiedBy>
  <cp:revision>233</cp:revision>
  <cp:lastPrinted>2013-11-10T15:22:56Z</cp:lastPrinted>
  <dcterms:created xsi:type="dcterms:W3CDTF">2013-02-25T09:17:51Z</dcterms:created>
  <dcterms:modified xsi:type="dcterms:W3CDTF">2013-12-18T03:02:26Z</dcterms:modified>
  <cp:contentStatus>Version 4 Sep-11</cp:contentStatus>
</cp:coreProperties>
</file>