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9" r:id="rId3"/>
    <p:sldId id="287" r:id="rId4"/>
    <p:sldId id="276" r:id="rId5"/>
    <p:sldId id="292" r:id="rId6"/>
    <p:sldId id="306" r:id="rId7"/>
    <p:sldId id="293" r:id="rId8"/>
    <p:sldId id="260" r:id="rId9"/>
    <p:sldId id="270" r:id="rId10"/>
    <p:sldId id="280" r:id="rId11"/>
    <p:sldId id="261" r:id="rId12"/>
    <p:sldId id="266" r:id="rId13"/>
    <p:sldId id="262" r:id="rId14"/>
    <p:sldId id="263" r:id="rId15"/>
    <p:sldId id="274" r:id="rId16"/>
    <p:sldId id="297" r:id="rId17"/>
    <p:sldId id="294" r:id="rId18"/>
    <p:sldId id="295" r:id="rId19"/>
    <p:sldId id="275" r:id="rId20"/>
    <p:sldId id="286" r:id="rId21"/>
    <p:sldId id="277" r:id="rId22"/>
    <p:sldId id="289" r:id="rId23"/>
    <p:sldId id="304" r:id="rId24"/>
    <p:sldId id="288" r:id="rId25"/>
    <p:sldId id="290" r:id="rId26"/>
    <p:sldId id="291" r:id="rId27"/>
    <p:sldId id="298" r:id="rId28"/>
    <p:sldId id="302" r:id="rId29"/>
    <p:sldId id="303" r:id="rId30"/>
    <p:sldId id="300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86610" autoAdjust="0"/>
  </p:normalViewPr>
  <p:slideViewPr>
    <p:cSldViewPr>
      <p:cViewPr varScale="1">
        <p:scale>
          <a:sx n="62" d="100"/>
          <a:sy n="62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4AF0-8D79-47D4-A1BF-52D7345A8EDF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43D64-1346-4EEC-AD51-FBDBF041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Add features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Noisy environment solution</a:t>
            </a:r>
            <a:endParaRPr lang="en-US" sz="120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7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years life expectancy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battery that withstands bursts of high current that occurs when the transceiver transmits.</a:t>
            </a: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before talk – powerful mechanism that save power and optimize the RF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928" y="3717032"/>
            <a:ext cx="6840760" cy="648072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4365104"/>
            <a:ext cx="6192688" cy="50405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55576" y="188640"/>
            <a:ext cx="8229600" cy="707886"/>
          </a:xfrm>
        </p:spPr>
        <p:txBody>
          <a:bodyPr>
            <a:sp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3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צוות מכירות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3331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AA84-401A-47B2-9B4A-D5AB0C0223F0}" type="datetime8">
              <a:rPr lang="he-IL" smtClean="0"/>
              <a:t>15 דצמבר 13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0C29-A547-4C63-83AB-7E00C974A54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68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1052736"/>
            <a:ext cx="813690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416" y="3717032"/>
            <a:ext cx="4896544" cy="648072"/>
          </a:xfrm>
        </p:spPr>
        <p:txBody>
          <a:bodyPr>
            <a:noAutofit/>
          </a:bodyPr>
          <a:lstStyle/>
          <a:p>
            <a:r>
              <a:rPr lang="en-US" sz="4000" dirty="0" smtClean="0"/>
              <a:t>AfiAct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4416" y="4365104"/>
            <a:ext cx="5220072" cy="504056"/>
          </a:xfrm>
        </p:spPr>
        <p:txBody>
          <a:bodyPr>
            <a:noAutofit/>
          </a:bodyPr>
          <a:lstStyle/>
          <a:p>
            <a:r>
              <a:rPr lang="zh-CN" altLang="en-US" sz="3200" b="1" dirty="0" smtClean="0"/>
              <a:t>系统介绍</a:t>
            </a:r>
            <a:endParaRPr lang="en-US" sz="3200" b="1" dirty="0"/>
          </a:p>
        </p:txBody>
      </p:sp>
      <p:pic>
        <p:nvPicPr>
          <p:cNvPr id="5" name="Picture 4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5085184"/>
            <a:ext cx="767204" cy="1296144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19245" y="4424001"/>
            <a:ext cx="473826" cy="261851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404156" cy="15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36113"/>
            <a:ext cx="8229600" cy="486287"/>
          </a:xfr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ct val="80000"/>
              </a:lnSpc>
              <a:spcBef>
                <a:spcPct val="0"/>
              </a:spcBef>
            </a:pPr>
            <a:r>
              <a:rPr lang="zh-CN" alt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+mn-cs"/>
              </a:rPr>
              <a:t>地理构架</a:t>
            </a:r>
            <a:endParaRPr lang="en-US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90C29-A547-4C63-83AB-7E00C974A543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980728"/>
            <a:ext cx="8496944" cy="0"/>
          </a:xfrm>
          <a:prstGeom prst="line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161732"/>
            <a:ext cx="6153150" cy="45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 smtClean="0">
                <a:cs typeface="Times New Roman" pitchFamily="18" charset="0"/>
              </a:rPr>
              <a:t>系统优势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16621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可扩展性</a:t>
            </a:r>
            <a:r>
              <a:rPr lang="en-US" altLang="zh-CN" sz="3200" dirty="0" smtClean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zh-CN" altLang="en-US" sz="3200" dirty="0">
                <a:solidFill>
                  <a:prstClr val="black"/>
                </a:solidFill>
                <a:cs typeface="Arial" pitchFamily="34" charset="0"/>
              </a:rPr>
              <a:t>不受牛群规模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限制</a:t>
            </a:r>
            <a:endParaRPr lang="en-US" sz="3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可多个数据接收器联机工作</a:t>
            </a:r>
            <a:endParaRPr lang="en-US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企业级管理系统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数据传输距离（脚环</a:t>
            </a:r>
            <a:r>
              <a:rPr lang="en-US" altLang="zh-CN" sz="3200" dirty="0" smtClean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数据接收器）</a:t>
            </a:r>
            <a:endParaRPr lang="en-US" sz="3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800" dirty="0" err="1" smtClean="0">
                <a:solidFill>
                  <a:schemeClr val="tx2"/>
                </a:solidFill>
                <a:cs typeface="Arial" pitchFamily="34" charset="0"/>
              </a:rPr>
              <a:t>SubG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高频无线通讯，最远距离可达数百米</a:t>
            </a:r>
            <a:endParaRPr lang="en-US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1257300" lvl="3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在糟糕的环境下最小距离也能够达到</a:t>
            </a:r>
            <a:r>
              <a:rPr lang="en-US" altLang="zh-CN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zh-CN" alt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米</a:t>
            </a: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>
                <a:solidFill>
                  <a:prstClr val="black"/>
                </a:solidFill>
                <a:cs typeface="Arial" pitchFamily="34" charset="0"/>
              </a:rPr>
              <a:t>数据传输距离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（数据接收器</a:t>
            </a:r>
            <a:r>
              <a:rPr lang="en-US" altLang="zh-CN" sz="3200" dirty="0" smtClean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办公室）</a:t>
            </a:r>
            <a:endParaRPr lang="en-US" altLang="zh-CN" sz="3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通用的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Wi-Fi 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无线通讯</a:t>
            </a:r>
            <a:endParaRPr lang="en-US" altLang="zh-CN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1257300" lvl="3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一般情况下可达数百米（视</a:t>
            </a:r>
            <a:r>
              <a:rPr lang="en-US" altLang="zh-CN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Wi-Fi</a:t>
            </a:r>
            <a:r>
              <a:rPr lang="zh-CN" altLang="en-US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网络设备而定）</a:t>
            </a: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 smtClean="0">
                <a:cs typeface="Times New Roman" pitchFamily="18" charset="0"/>
              </a:rPr>
              <a:t>系统性能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68760"/>
            <a:ext cx="8534429" cy="3849772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远距离数据接收波段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916 ~ 868 MHz (SubG)</a:t>
            </a: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在各地区分为不同的工作频道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短距离数据接收波段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en-US" altLang="zh-CN" sz="3200" dirty="0" smtClean="0">
                <a:solidFill>
                  <a:prstClr val="black"/>
                </a:solidFill>
                <a:cs typeface="Arial" pitchFamily="34" charset="0"/>
              </a:rPr>
              <a:t>Ideal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版本号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. 15 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及以上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) </a:t>
            </a: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cs typeface="Arial" pitchFamily="34" charset="0"/>
              </a:rPr>
              <a:t>200/80 KHz</a:t>
            </a: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无线数据接收器可以保存</a:t>
            </a:r>
            <a:r>
              <a:rPr lang="en-US" altLang="zh-CN" sz="3200" dirty="0" smtClean="0">
                <a:solidFill>
                  <a:prstClr val="black"/>
                </a:solidFill>
                <a:cs typeface="Arial" pitchFamily="34" charset="0"/>
              </a:rPr>
              <a:t>48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小时内数据备份</a:t>
            </a:r>
            <a:endParaRPr lang="en-US" altLang="zh-CN" sz="3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脚环</a:t>
            </a:r>
            <a:r>
              <a:rPr lang="zh-CN" altLang="en-US" sz="3200" dirty="0">
                <a:solidFill>
                  <a:prstClr val="black"/>
                </a:solidFill>
                <a:cs typeface="Arial" pitchFamily="34" charset="0"/>
              </a:rPr>
              <a:t>可以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保存</a:t>
            </a:r>
            <a:r>
              <a:rPr lang="en-US" altLang="zh-CN" sz="3200" dirty="0" smtClean="0">
                <a:solidFill>
                  <a:prstClr val="black"/>
                </a:solidFill>
                <a:cs typeface="Arial" pitchFamily="34" charset="0"/>
              </a:rPr>
              <a:t>11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小时的数据备份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73" y="5085184"/>
            <a:ext cx="1878083" cy="154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 smtClean="0">
                <a:cs typeface="Times New Roman" pitchFamily="18" charset="0"/>
              </a:rPr>
              <a:t>双向通讯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856" y="1178163"/>
            <a:ext cx="8229600" cy="4119076"/>
          </a:xfrm>
        </p:spPr>
        <p:txBody>
          <a:bodyPr>
            <a:spAutoFit/>
          </a:bodyPr>
          <a:lstStyle/>
          <a:p>
            <a:pPr marL="546100" lvl="1" indent="-4572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>
                <a:solidFill>
                  <a:prstClr val="black"/>
                </a:solidFill>
                <a:cs typeface="Arial" pitchFamily="34" charset="0"/>
              </a:rPr>
              <a:t>脚环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↔ </a:t>
            </a:r>
            <a:r>
              <a:rPr lang="zh-CN" altLang="en-US" sz="3200" dirty="0">
                <a:solidFill>
                  <a:prstClr val="black"/>
                </a:solidFill>
                <a:cs typeface="Arial" pitchFamily="34" charset="0"/>
              </a:rPr>
              <a:t>接收器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↔ 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办公室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数据的传输确认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可靠性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减少重复发送和冲突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省电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546100" lvl="1" indent="-4572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数据传输频率可根据需要调整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每</a:t>
            </a:r>
            <a:r>
              <a:rPr lang="en-US" altLang="zh-CN" sz="2800" dirty="0" smtClean="0">
                <a:solidFill>
                  <a:schemeClr val="tx2"/>
                </a:solidFill>
                <a:cs typeface="Arial" pitchFamily="34" charset="0"/>
              </a:rPr>
              <a:t>5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分钟一次</a:t>
            </a:r>
            <a:r>
              <a:rPr lang="en-US" altLang="zh-CN" sz="28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至 每小时一次</a:t>
            </a:r>
            <a:endParaRPr lang="en-US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默认</a:t>
            </a:r>
            <a:r>
              <a:rPr lang="en-US" altLang="zh-CN" sz="2800" dirty="0" smtClean="0">
                <a:solidFill>
                  <a:schemeClr val="tx2"/>
                </a:solidFill>
                <a:cs typeface="Arial" pitchFamily="34" charset="0"/>
              </a:rPr>
              <a:t>15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分钟一次</a:t>
            </a:r>
            <a:endParaRPr lang="en-US" sz="2800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 smtClean="0">
                <a:cs typeface="Times New Roman" pitchFamily="18" charset="0"/>
              </a:rPr>
              <a:t>双向通讯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16027"/>
            <a:ext cx="8229600" cy="3811300"/>
          </a:xfrm>
        </p:spPr>
        <p:txBody>
          <a:bodyPr>
            <a:spAutoFit/>
          </a:bodyPr>
          <a:lstStyle/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工作波段的选择</a:t>
            </a:r>
            <a:endParaRPr lang="en-US" sz="3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946150" lvl="2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地域性无线电干扰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946150" lvl="2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来自于周边其他数据其他无线电通讯的干扰（移动电话，电台等）</a:t>
            </a:r>
            <a:endParaRPr lang="en-US" altLang="zh-CN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488950" lvl="2" indent="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技术支持</a:t>
            </a:r>
            <a:endParaRPr lang="en-US" sz="3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故障诊断</a:t>
            </a:r>
            <a:endParaRPr lang="en-US" altLang="zh-CN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维护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 smtClean="0">
                <a:cs typeface="Times New Roman" pitchFamily="18" charset="0"/>
              </a:rPr>
              <a:t>无线数据接收器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836712"/>
            <a:ext cx="6840760" cy="5032147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与电脑的通讯</a:t>
            </a:r>
            <a:endParaRPr lang="en-US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上部天线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基于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TCP/IP.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Linux </a:t>
            </a: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操作系统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方式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Wi-Fi </a:t>
            </a: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或网线</a:t>
            </a: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与脚环的通讯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底部天线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SubG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波段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46100" lvl="1" indent="-4572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其他特点</a:t>
            </a:r>
            <a:endParaRPr lang="en-US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当与</a:t>
            </a:r>
            <a:r>
              <a:rPr lang="en-US" altLang="zh-CN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Afifarm</a:t>
            </a: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软件断开连接时，可存储脚环的</a:t>
            </a:r>
            <a:endParaRPr lang="en-US" altLang="zh-CN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数据。</a:t>
            </a:r>
            <a:endParaRPr lang="en-US" altLang="zh-CN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软件升级</a:t>
            </a:r>
            <a:r>
              <a:rPr lang="en-US" altLang="zh-C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诊断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2016"/>
            <a:ext cx="1721171" cy="23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19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2931840"/>
            <a:ext cx="2844824" cy="37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 smtClean="0">
                <a:cs typeface="Times New Roman" pitchFamily="18" charset="0"/>
              </a:rPr>
              <a:t>无线数据接收器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59587"/>
            <a:ext cx="6840760" cy="1188018"/>
          </a:xfrm>
        </p:spPr>
        <p:txBody>
          <a:bodyPr wrap="square">
            <a:spAutoFit/>
          </a:bodyPr>
          <a:lstStyle/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结构</a:t>
            </a: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: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和之前的</a:t>
            </a:r>
            <a:r>
              <a:rPr lang="en-US" altLang="zh-CN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</a:t>
            </a: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控制器相同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(IP54)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必须安装在有顶棚的位置</a:t>
            </a: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2016"/>
            <a:ext cx="1721171" cy="23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19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184" y="2931840"/>
            <a:ext cx="2844824" cy="373752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88504" y="2900616"/>
            <a:ext cx="5219600" cy="94487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3"/>
              </a:buBlip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电源供应</a:t>
            </a: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:</a:t>
            </a:r>
          </a:p>
          <a:p>
            <a:pPr marL="8890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63532"/>
              </p:ext>
            </p:extLst>
          </p:nvPr>
        </p:nvGraphicFramePr>
        <p:xfrm>
          <a:off x="611560" y="3559696"/>
          <a:ext cx="5168726" cy="2481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395"/>
                <a:gridCol w="4176331"/>
              </a:tblGrid>
              <a:tr h="360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项目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说明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007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电压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正常工作电压为</a:t>
                      </a:r>
                      <a:r>
                        <a:rPr lang="en-US" altLang="zh-CN" sz="1800" u="none" strike="noStrike" dirty="0">
                          <a:effectLst/>
                        </a:rPr>
                        <a:t>24VAC</a:t>
                      </a:r>
                      <a:r>
                        <a:rPr lang="zh-CN" altLang="en-US" sz="1800" u="none" strike="noStrike" dirty="0">
                          <a:effectLst/>
                        </a:rPr>
                        <a:t>，最小</a:t>
                      </a:r>
                      <a:r>
                        <a:rPr lang="en-US" altLang="zh-CN" sz="1800" u="none" strike="noStrike" dirty="0">
                          <a:effectLst/>
                        </a:rPr>
                        <a:t>21.6VAC</a:t>
                      </a:r>
                      <a:r>
                        <a:rPr lang="zh-CN" altLang="en-US" sz="1800" u="none" strike="noStrike" dirty="0">
                          <a:effectLst/>
                        </a:rPr>
                        <a:t>，最大</a:t>
                      </a:r>
                      <a:r>
                        <a:rPr lang="en-US" altLang="zh-CN" sz="1800" u="none" strike="noStrike" dirty="0">
                          <a:effectLst/>
                        </a:rPr>
                        <a:t>27.5VAC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>
                          <a:effectLst/>
                        </a:rPr>
                        <a:t>电流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0.6A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7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>
                          <a:effectLst/>
                        </a:rPr>
                        <a:t>功率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变压器额定功率最少</a:t>
                      </a:r>
                      <a:r>
                        <a:rPr lang="en-US" altLang="zh-CN" sz="1800" u="none" strike="noStrike" dirty="0">
                          <a:effectLst/>
                        </a:rPr>
                        <a:t>25VA/</a:t>
                      </a:r>
                      <a:r>
                        <a:rPr lang="zh-CN" altLang="en-US" sz="1800" u="none" strike="noStrike" dirty="0">
                          <a:effectLst/>
                        </a:rPr>
                        <a:t>个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07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>
                          <a:effectLst/>
                        </a:rPr>
                        <a:t>连接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可由一个变压器最多为</a:t>
                      </a:r>
                      <a:r>
                        <a:rPr lang="en-US" altLang="zh-CN" sz="1800" u="none" strike="noStrike" dirty="0">
                          <a:effectLst/>
                        </a:rPr>
                        <a:t>3</a:t>
                      </a:r>
                      <a:r>
                        <a:rPr lang="zh-CN" altLang="en-US" sz="1800" u="none" strike="noStrike" dirty="0">
                          <a:effectLst/>
                        </a:rPr>
                        <a:t>个接收器提供电源（</a:t>
                      </a:r>
                      <a:r>
                        <a:rPr lang="en-US" altLang="zh-CN" sz="1800" u="none" strike="noStrike" dirty="0">
                          <a:effectLst/>
                        </a:rPr>
                        <a:t>75VA</a:t>
                      </a:r>
                      <a:r>
                        <a:rPr lang="zh-CN" altLang="en-US" sz="1800" u="none" strike="noStrike" dirty="0">
                          <a:effectLst/>
                        </a:rPr>
                        <a:t>）需要保证线径要求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AfiAct</a:t>
            </a:r>
            <a:r>
              <a:rPr lang="en-US" b="1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> – </a:t>
            </a:r>
            <a:r>
              <a:rPr lang="zh-CN" altLang="en-US" b="1" dirty="0" smtClean="0">
                <a:cs typeface="Times New Roman" pitchFamily="18" charset="0"/>
              </a:rPr>
              <a:t>无线数据接收器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0612"/>
            <a:ext cx="8710606" cy="51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AfiAct</a:t>
            </a:r>
            <a:r>
              <a:rPr lang="en-US" b="1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> – </a:t>
            </a:r>
            <a:r>
              <a:rPr lang="zh-CN" altLang="en-US" b="1" dirty="0" smtClean="0">
                <a:cs typeface="Times New Roman" pitchFamily="18" charset="0"/>
              </a:rPr>
              <a:t>无线数据接收器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zh-CN" altLang="en-US" dirty="0" smtClean="0"/>
              <a:t> 内部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1357312"/>
            <a:ext cx="71532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AfiTag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340768"/>
            <a:ext cx="5122912" cy="4588949"/>
          </a:xfrm>
        </p:spPr>
        <p:txBody>
          <a:bodyPr wrap="square">
            <a:spAutoFit/>
          </a:bodyPr>
          <a:lstStyle/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结构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: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新壳体</a:t>
            </a:r>
            <a:endParaRPr lang="en-US" altLang="zh-CN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新</a:t>
            </a: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绑带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57300" lvl="3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简单快速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57300" lvl="3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坚固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活动</a:t>
            </a:r>
            <a:r>
              <a:rPr lang="en-US" altLang="zh-CN" sz="2400" dirty="0" smtClean="0">
                <a:solidFill>
                  <a:prstClr val="black"/>
                </a:solidFill>
                <a:cs typeface="Arial" pitchFamily="34" charset="0"/>
              </a:rPr>
              <a:t>: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微电子结构系统，感应器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PEDO+</a:t>
            </a: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步数，卧、立时间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短距离信号</a:t>
            </a:r>
            <a:r>
              <a:rPr lang="en-US" altLang="zh-CN" sz="2400" dirty="0" smtClean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与之前的脚环一致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80KHz </a:t>
            </a: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和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200KHz</a:t>
            </a: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两种</a:t>
            </a: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支持硬件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RPU,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Ideal (15), Afi2GO</a:t>
            </a:r>
          </a:p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2400" dirty="0" smtClean="0">
                <a:solidFill>
                  <a:prstClr val="black"/>
                </a:solidFill>
                <a:cs typeface="Arial" pitchFamily="34" charset="0"/>
              </a:rPr>
              <a:t>数据备份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可以存储</a:t>
            </a:r>
            <a:r>
              <a:rPr lang="en-US" altLang="zh-CN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zh-CN" alt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小时活动数据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21" y="836712"/>
            <a:ext cx="3264362" cy="2448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08926" y="3573016"/>
            <a:ext cx="32559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AfiAct</a:t>
            </a:r>
            <a:r>
              <a:rPr lang="en-US" b="1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工作</a:t>
            </a:r>
            <a:r>
              <a:rPr lang="zh-CN" altLang="en-US" sz="2800" dirty="0" smtClean="0"/>
              <a:t>原理</a:t>
            </a:r>
            <a:endParaRPr lang="en-US" altLang="zh-CN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zh-CN" altLang="en-US" sz="2800" dirty="0" smtClean="0"/>
              <a:t>系统组成</a:t>
            </a:r>
            <a:endParaRPr lang="en-US" sz="2800" dirty="0" smtClean="0"/>
          </a:p>
          <a:p>
            <a:pPr lvl="1"/>
            <a:r>
              <a:rPr lang="zh-CN" altLang="en-US" sz="2000" dirty="0" smtClean="0"/>
              <a:t>硬件</a:t>
            </a:r>
            <a:endParaRPr lang="en-US" sz="2000" dirty="0" smtClean="0"/>
          </a:p>
          <a:p>
            <a:pPr lvl="1"/>
            <a:r>
              <a:rPr lang="zh-CN" altLang="en-US" sz="2000" dirty="0" smtClean="0"/>
              <a:t>软件</a:t>
            </a:r>
            <a:endParaRPr lang="en-US" altLang="zh-CN" sz="2000" dirty="0" smtClean="0"/>
          </a:p>
          <a:p>
            <a:pPr lvl="1"/>
            <a:endParaRPr lang="en-US" sz="2000" dirty="0" smtClean="0"/>
          </a:p>
          <a:p>
            <a:r>
              <a:rPr lang="zh-CN" altLang="en-US" sz="2800" dirty="0" smtClean="0"/>
              <a:t>系统配置</a:t>
            </a:r>
            <a:endParaRPr lang="en-US" altLang="zh-CN" sz="2800" dirty="0" smtClean="0"/>
          </a:p>
          <a:p>
            <a:endParaRPr lang="en-US" sz="2800" dirty="0"/>
          </a:p>
          <a:p>
            <a:r>
              <a:rPr lang="zh-CN" altLang="en-US" sz="2800" dirty="0" smtClean="0"/>
              <a:t>订单下达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zh-CN" altLang="en-US" dirty="0" smtClean="0"/>
              <a:t>内容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67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 smtClean="0">
                <a:cs typeface="Times New Roman" pitchFamily="18" charset="0"/>
              </a:rPr>
              <a:t>新特性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162165"/>
          </a:xfrm>
        </p:spPr>
        <p:txBody>
          <a:bodyPr>
            <a:spAutoFit/>
          </a:bodyPr>
          <a:lstStyle/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新型电池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大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容量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满足大功率无线传输要求</a:t>
            </a:r>
            <a:endParaRPr lang="en-US" altLang="zh-CN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“</a:t>
            </a: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飞行模式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”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飞行模式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 = 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没有数据传输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在</a:t>
            </a:r>
            <a:r>
              <a:rPr lang="en-US" altLang="zh-C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小时没有数据接收器信号的情况下进入飞行模式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在接收到数据接收器信号</a:t>
            </a:r>
            <a:r>
              <a:rPr lang="en-US" altLang="zh-CN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分钟后退出飞行模式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在</a:t>
            </a:r>
            <a:r>
              <a:rPr lang="en-US" altLang="zh-C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飞行模式</a:t>
            </a:r>
            <a:r>
              <a:rPr lang="en-US" altLang="zh-C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下</a:t>
            </a:r>
            <a:r>
              <a:rPr lang="en-US" altLang="zh-C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zh-CN" alt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脚</a:t>
            </a:r>
            <a:r>
              <a:rPr lang="zh-CN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环仍旧侦测并记录数据（步数，卧立时间</a:t>
            </a:r>
            <a:r>
              <a:rPr lang="en-US" altLang="zh-C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…)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92280" y="764704"/>
            <a:ext cx="1717608" cy="1145336"/>
            <a:chOff x="6454792" y="4805763"/>
            <a:chExt cx="2234889" cy="156877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89641">
              <a:off x="7524508" y="5136937"/>
              <a:ext cx="1423922" cy="90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3399">
              <a:off x="6454792" y="4805763"/>
              <a:ext cx="887035" cy="156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0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AfiAct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smtClean="0">
                <a:cs typeface="Times New Roman" pitchFamily="18" charset="0"/>
              </a:rPr>
              <a:t>– </a:t>
            </a:r>
            <a:r>
              <a:rPr lang="zh-CN" altLang="en-US" sz="3600" b="1" dirty="0">
                <a:cs typeface="Times New Roman" pitchFamily="18" charset="0"/>
              </a:rPr>
              <a:t>通告模块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051" y="1124744"/>
            <a:ext cx="8678445" cy="1951816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3200" dirty="0" smtClean="0">
                <a:solidFill>
                  <a:prstClr val="black"/>
                </a:solidFill>
                <a:cs typeface="Arial" pitchFamily="34" charset="0"/>
              </a:rPr>
              <a:t>奶牛发情细节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数据可以通过</a:t>
            </a:r>
            <a:r>
              <a:rPr lang="en-US" altLang="zh-CN" sz="2800" dirty="0" smtClean="0">
                <a:solidFill>
                  <a:schemeClr val="tx2"/>
                </a:solidFill>
                <a:cs typeface="Arial" pitchFamily="34" charset="0"/>
              </a:rPr>
              <a:t>web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进行访问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 (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手机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cs typeface="Arial" pitchFamily="34" charset="0"/>
              </a:rPr>
              <a:t>Ipad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…)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发情报告可以通过短信和</a:t>
            </a:r>
            <a:r>
              <a:rPr lang="en-US" altLang="zh-CN" sz="2800" dirty="0" smtClean="0">
                <a:solidFill>
                  <a:schemeClr val="tx2"/>
                </a:solidFill>
                <a:cs typeface="Arial" pitchFamily="34" charset="0"/>
              </a:rPr>
              <a:t>E-Mail</a:t>
            </a:r>
            <a:r>
              <a:rPr lang="zh-CN" altLang="en-US" sz="2800" dirty="0" smtClean="0">
                <a:solidFill>
                  <a:schemeClr val="tx2"/>
                </a:solidFill>
                <a:cs typeface="Arial" pitchFamily="34" charset="0"/>
              </a:rPr>
              <a:t>直接发送给相关人员</a:t>
            </a:r>
            <a:endParaRPr lang="en-US" sz="28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67175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5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AfiFarm 5 </a:t>
            </a:r>
            <a:r>
              <a:rPr lang="zh-CN" altLang="en-US" sz="3600" b="1" dirty="0" smtClean="0"/>
              <a:t>（</a:t>
            </a:r>
            <a:r>
              <a:rPr lang="en-US" sz="3600" b="1" dirty="0" err="1" smtClean="0"/>
              <a:t>AfiActII</a:t>
            </a:r>
            <a:r>
              <a:rPr lang="en-US" sz="3600" b="1" dirty="0" smtClean="0"/>
              <a:t> </a:t>
            </a:r>
            <a:r>
              <a:rPr lang="zh-CN" altLang="en-US" sz="3600" b="1" dirty="0" smtClean="0"/>
              <a:t>版本）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7920880" cy="3958007"/>
          </a:xfr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全新构架</a:t>
            </a:r>
            <a:endParaRPr lang="en-US" sz="3200" dirty="0"/>
          </a:p>
          <a:p>
            <a:pPr lvl="1"/>
            <a:r>
              <a:rPr lang="zh-CN" altLang="en-US" sz="2000" dirty="0" smtClean="0"/>
              <a:t>新的报告界面</a:t>
            </a:r>
            <a:endParaRPr lang="en-US" sz="2000" dirty="0"/>
          </a:p>
          <a:p>
            <a:pPr lvl="1"/>
            <a:r>
              <a:rPr lang="zh-CN" altLang="en-US" sz="2000" dirty="0" smtClean="0"/>
              <a:t>新的时时管理界面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站台控制</a:t>
            </a:r>
            <a:endParaRPr lang="en-US" sz="2000" dirty="0" smtClean="0"/>
          </a:p>
          <a:p>
            <a:r>
              <a:rPr lang="zh-CN" altLang="en-US" sz="3200" dirty="0"/>
              <a:t>与</a:t>
            </a:r>
            <a:r>
              <a:rPr lang="en-US" altLang="zh-CN" sz="3200" dirty="0"/>
              <a:t>Afifarm4</a:t>
            </a:r>
            <a:r>
              <a:rPr lang="zh-CN" altLang="en-US" sz="3200" dirty="0"/>
              <a:t>之间的数据传输</a:t>
            </a:r>
            <a:r>
              <a:rPr lang="en-US" sz="3200" dirty="0"/>
              <a:t> (</a:t>
            </a:r>
            <a:r>
              <a:rPr lang="en-US" altLang="zh-CN" sz="3200" dirty="0"/>
              <a:t>AfiFarm4+AfiFarm5</a:t>
            </a:r>
            <a:r>
              <a:rPr lang="zh-CN" altLang="en-US" sz="3200" dirty="0" smtClean="0"/>
              <a:t>：</a:t>
            </a:r>
            <a:r>
              <a:rPr lang="en-US" altLang="zh-CN" sz="3200" dirty="0" err="1" smtClean="0"/>
              <a:t>AfiFarm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9</a:t>
            </a:r>
            <a:r>
              <a:rPr lang="en-US" sz="3200" dirty="0"/>
              <a:t>) </a:t>
            </a:r>
          </a:p>
          <a:p>
            <a:r>
              <a:rPr lang="zh-CN" altLang="en-US" sz="3200" dirty="0" smtClean="0"/>
              <a:t>支持从第三方如见进行数据导入</a:t>
            </a:r>
            <a:endParaRPr lang="en-US" altLang="zh-CN" sz="3200" dirty="0" smtClean="0"/>
          </a:p>
          <a:p>
            <a:r>
              <a:rPr lang="zh-CN" altLang="en-US" sz="3200" dirty="0" smtClean="0"/>
              <a:t>只能从</a:t>
            </a:r>
            <a:r>
              <a:rPr lang="en-US" altLang="zh-CN" sz="3200" dirty="0"/>
              <a:t>Afifarm4 </a:t>
            </a:r>
            <a:r>
              <a:rPr lang="zh-CN" altLang="en-US" sz="3200" dirty="0" smtClean="0"/>
              <a:t>及以上版本进行数据恢复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94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AfiFarm 5 </a:t>
            </a:r>
            <a:r>
              <a:rPr lang="zh-CN" altLang="en-US" sz="3600" b="1" dirty="0" smtClean="0"/>
              <a:t>（</a:t>
            </a:r>
            <a:r>
              <a:rPr lang="en-US" sz="3600" b="1" dirty="0" err="1" smtClean="0"/>
              <a:t>AfiActII</a:t>
            </a:r>
            <a:r>
              <a:rPr lang="en-US" sz="3600" b="1" dirty="0" smtClean="0"/>
              <a:t> </a:t>
            </a:r>
            <a:r>
              <a:rPr lang="zh-CN" altLang="en-US" sz="3600" b="1" dirty="0" smtClean="0"/>
              <a:t>版本）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7920880" cy="2653034"/>
          </a:xfrm>
        </p:spPr>
        <p:txBody>
          <a:bodyPr wrap="square">
            <a:spAutoFit/>
          </a:bodyPr>
          <a:lstStyle/>
          <a:p>
            <a:r>
              <a:rPr lang="zh-CN" altLang="en-US" sz="3200" dirty="0"/>
              <a:t>电脑配置最低要求</a:t>
            </a:r>
            <a:endParaRPr lang="en-US" sz="3200" dirty="0"/>
          </a:p>
          <a:p>
            <a:pPr lvl="1"/>
            <a:r>
              <a:rPr lang="zh-CN" altLang="en-US" sz="2800" dirty="0" smtClean="0"/>
              <a:t>操作系统：</a:t>
            </a:r>
            <a:r>
              <a:rPr lang="en-US" altLang="zh-CN" sz="2800" dirty="0" smtClean="0"/>
              <a:t>WIN7</a:t>
            </a:r>
            <a:r>
              <a:rPr lang="zh-CN" altLang="en-US" sz="2800" dirty="0" smtClean="0"/>
              <a:t>专业版及以上（必须</a:t>
            </a:r>
            <a:r>
              <a:rPr lang="en-US" altLang="zh-CN" sz="2800" dirty="0" smtClean="0"/>
              <a:t>64</a:t>
            </a:r>
            <a:r>
              <a:rPr lang="zh-CN" altLang="en-US" sz="2800" dirty="0" smtClean="0"/>
              <a:t>位）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内存：</a:t>
            </a:r>
            <a:r>
              <a:rPr lang="en-US" altLang="zh-CN" sz="2800" dirty="0" smtClean="0"/>
              <a:t>4GB</a:t>
            </a:r>
            <a:r>
              <a:rPr lang="zh-CN" altLang="en-US" sz="2800" dirty="0" smtClean="0"/>
              <a:t>以上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处理器：</a:t>
            </a:r>
            <a:r>
              <a:rPr lang="en-US" altLang="zh-CN" sz="2800" dirty="0" smtClean="0"/>
              <a:t>Intel I5</a:t>
            </a:r>
            <a:r>
              <a:rPr lang="zh-CN" altLang="en-US" sz="2800" dirty="0" smtClean="0"/>
              <a:t>以上</a:t>
            </a:r>
            <a:endParaRPr lang="en-US" altLang="zh-CN" sz="2800" dirty="0" smtClean="0"/>
          </a:p>
          <a:p>
            <a:pPr lvl="1"/>
            <a:r>
              <a:rPr lang="zh-CN" altLang="en-US" sz="2800" dirty="0"/>
              <a:t>硬盘</a:t>
            </a:r>
            <a:r>
              <a:rPr lang="zh-CN" altLang="en-US" sz="2800" dirty="0" smtClean="0"/>
              <a:t>空间：</a:t>
            </a:r>
            <a:r>
              <a:rPr lang="en-US" altLang="zh-CN" sz="2800" dirty="0" smtClean="0"/>
              <a:t>100GB</a:t>
            </a:r>
            <a:r>
              <a:rPr lang="zh-CN" altLang="en-US" sz="2800" dirty="0" smtClean="0"/>
              <a:t>以上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10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AfiFarm</a:t>
            </a:r>
            <a:r>
              <a:rPr lang="en-US" sz="3600" b="1" dirty="0" smtClean="0"/>
              <a:t> 5 </a:t>
            </a:r>
            <a:r>
              <a:rPr lang="en-US" sz="3600" b="1" dirty="0"/>
              <a:t>– </a:t>
            </a:r>
            <a:r>
              <a:rPr lang="zh-CN" altLang="en-US" sz="3600" b="1" dirty="0" smtClean="0"/>
              <a:t>活动量报告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7344816" cy="2714589"/>
          </a:xfr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新的图表格式可以显示每小时的活动量及相对于平均值的偏差</a:t>
            </a:r>
            <a:endParaRPr lang="en-US" sz="2400" dirty="0"/>
          </a:p>
          <a:p>
            <a:r>
              <a:rPr lang="zh-CN" altLang="en-US" sz="2400" dirty="0" smtClean="0"/>
              <a:t>在发情报告中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分开显示细节和图表</a:t>
            </a:r>
            <a:endParaRPr lang="en-US" sz="2400" dirty="0"/>
          </a:p>
          <a:p>
            <a:r>
              <a:rPr lang="zh-CN" altLang="en-US" sz="2400" dirty="0" smtClean="0"/>
              <a:t>自动改变图标单位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1800" dirty="0"/>
              <a:t>1 – 3 </a:t>
            </a:r>
            <a:r>
              <a:rPr lang="zh-CN" altLang="en-US" sz="1800" dirty="0" smtClean="0"/>
              <a:t>天</a:t>
            </a:r>
            <a:r>
              <a:rPr lang="en-US" sz="1800" dirty="0" smtClean="0"/>
              <a:t>: </a:t>
            </a:r>
            <a:r>
              <a:rPr lang="zh-CN" altLang="en-US" sz="1800" dirty="0" smtClean="0"/>
              <a:t>以小时为单位</a:t>
            </a:r>
            <a:endParaRPr lang="en-US" altLang="zh-CN" sz="1800" dirty="0" smtClean="0"/>
          </a:p>
          <a:p>
            <a:pPr lvl="1"/>
            <a:r>
              <a:rPr lang="en-US" sz="1800" dirty="0" smtClean="0"/>
              <a:t>4-10 </a:t>
            </a:r>
            <a:r>
              <a:rPr lang="zh-CN" altLang="en-US" sz="1800" dirty="0" smtClean="0"/>
              <a:t>天</a:t>
            </a:r>
            <a:r>
              <a:rPr lang="en-US" sz="1800" dirty="0" smtClean="0"/>
              <a:t>: </a:t>
            </a:r>
            <a:r>
              <a:rPr lang="zh-CN" altLang="en-US" sz="1800" dirty="0" smtClean="0"/>
              <a:t>以班次为单位</a:t>
            </a:r>
            <a:endParaRPr lang="en-US" altLang="zh-CN" sz="1800" dirty="0" smtClean="0"/>
          </a:p>
          <a:p>
            <a:pPr lvl="1"/>
            <a:r>
              <a:rPr lang="en-US" sz="1800" dirty="0" smtClean="0"/>
              <a:t>11 </a:t>
            </a:r>
            <a:r>
              <a:rPr lang="en-US" sz="1800" dirty="0"/>
              <a:t>– 25 </a:t>
            </a:r>
            <a:r>
              <a:rPr lang="zh-CN" altLang="en-US" sz="1800" dirty="0" smtClean="0"/>
              <a:t>天</a:t>
            </a:r>
            <a:r>
              <a:rPr lang="en-US" sz="1800" dirty="0" smtClean="0"/>
              <a:t>: </a:t>
            </a:r>
            <a:r>
              <a:rPr lang="zh-CN" altLang="en-US" sz="1800" dirty="0" smtClean="0"/>
              <a:t>以天为单位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535470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时时控制台</a:t>
            </a:r>
            <a:r>
              <a:rPr lang="en-US" sz="3600" b="1" dirty="0" smtClean="0"/>
              <a:t>– </a:t>
            </a:r>
            <a:r>
              <a:rPr lang="zh-CN" altLang="en-US" sz="3600" b="1" dirty="0" smtClean="0"/>
              <a:t>接收器</a:t>
            </a:r>
            <a:r>
              <a:rPr lang="en-US" altLang="zh-CN" sz="3600" b="1" dirty="0" smtClean="0"/>
              <a:t>/</a:t>
            </a:r>
            <a:r>
              <a:rPr lang="zh-CN" altLang="en-US" sz="3600" b="1" dirty="0" smtClean="0"/>
              <a:t>脚环状态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53542" cy="5112568"/>
          </a:xfrm>
        </p:spPr>
      </p:pic>
    </p:spTree>
    <p:extLst>
      <p:ext uri="{BB962C8B-B14F-4D97-AF65-F5344CB8AC3E}">
        <p14:creationId xmlns:p14="http://schemas.microsoft.com/office/powerpoint/2010/main" val="146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/>
              <a:t>时时控制台</a:t>
            </a:r>
            <a:r>
              <a:rPr lang="en-US" sz="3600" b="1" dirty="0" smtClean="0"/>
              <a:t>– </a:t>
            </a:r>
            <a:r>
              <a:rPr lang="zh-CN" altLang="en-US" sz="3600" b="1" dirty="0" smtClean="0"/>
              <a:t>脚环数据记录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i_n\Desktop\pics\SECCAMANI\activity log repo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40"/>
            <a:ext cx="9144000" cy="31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AfiFarm</a:t>
            </a:r>
            <a:r>
              <a:rPr lang="en-US" sz="3600" b="1" dirty="0" smtClean="0"/>
              <a:t> 5 </a:t>
            </a:r>
            <a:r>
              <a:rPr lang="en-US" sz="3600" b="1" dirty="0"/>
              <a:t>– </a:t>
            </a:r>
            <a:r>
              <a:rPr lang="zh-CN" altLang="en-US" sz="3600" b="1" dirty="0" smtClean="0"/>
              <a:t>活动量报告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997005"/>
            <a:ext cx="7344816" cy="40011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 smtClean="0"/>
              <a:t>活动量报告中的整时断点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9608"/>
            <a:ext cx="7344816" cy="53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软件工作模式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单机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/>
              <a:t>联机</a:t>
            </a:r>
            <a:r>
              <a:rPr lang="en-US" dirty="0" smtClean="0"/>
              <a:t> (4+5=9)</a:t>
            </a:r>
            <a:endParaRPr lang="en-US" dirty="0"/>
          </a:p>
        </p:txBody>
      </p:sp>
      <p:pic>
        <p:nvPicPr>
          <p:cNvPr id="5" name="Picture 17" descr="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1" b="9987"/>
          <a:stretch>
            <a:fillRect/>
          </a:stretch>
        </p:blipFill>
        <p:spPr bwMode="auto">
          <a:xfrm>
            <a:off x="3515725" y="3258325"/>
            <a:ext cx="539074" cy="7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fiAct 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7179"/>
            <a:ext cx="993371" cy="6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28935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Afifarm 5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7704" y="350100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07704" y="362575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7" descr="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1" b="9987"/>
          <a:stretch>
            <a:fillRect/>
          </a:stretch>
        </p:blipFill>
        <p:spPr bwMode="auto">
          <a:xfrm>
            <a:off x="7668344" y="3230652"/>
            <a:ext cx="539074" cy="7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AfiAct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03" y="3249506"/>
            <a:ext cx="993371" cy="6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35074" y="2570420"/>
            <a:ext cx="283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Afifarm 5 – Read Only Mode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60323" y="3473335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60323" y="3598077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 descr="AfiAct 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86" y="5445224"/>
            <a:ext cx="993371" cy="6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21" idx="0"/>
          </p:cNvCxnSpPr>
          <p:nvPr/>
        </p:nvCxnSpPr>
        <p:spPr>
          <a:xfrm flipV="1">
            <a:off x="5458272" y="3993175"/>
            <a:ext cx="0" cy="145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52120" y="3993175"/>
            <a:ext cx="0" cy="145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35075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Afifarm 4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427984" y="1412776"/>
            <a:ext cx="0" cy="5193868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3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与第三方牧场管理软件同</a:t>
            </a:r>
            <a:endParaRPr lang="en-US" dirty="0"/>
          </a:p>
        </p:txBody>
      </p:sp>
      <p:pic>
        <p:nvPicPr>
          <p:cNvPr id="10" name="Picture 12" descr="AfiAct 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993371" cy="6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270891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Heard Management SW</a:t>
            </a:r>
            <a:endParaRPr lang="en-US" dirty="0"/>
          </a:p>
        </p:txBody>
      </p:sp>
      <p:pic>
        <p:nvPicPr>
          <p:cNvPr id="16" name="Picture 17" descr="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1" b="9987"/>
          <a:stretch>
            <a:fillRect/>
          </a:stretch>
        </p:blipFill>
        <p:spPr bwMode="auto">
          <a:xfrm>
            <a:off x="7668344" y="3230652"/>
            <a:ext cx="539074" cy="7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AfiAct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03" y="3249506"/>
            <a:ext cx="993371" cy="6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35075" y="25704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Afifarm 5 standalone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60323" y="3473335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60323" y="3598077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 descr="AfiAct 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86" y="5445224"/>
            <a:ext cx="993371" cy="6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35075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Afifarm 3</a:t>
            </a:r>
            <a:endParaRPr lang="en-US" dirty="0"/>
          </a:p>
        </p:txBody>
      </p:sp>
      <p:cxnSp>
        <p:nvCxnSpPr>
          <p:cNvPr id="9" name="Straight Arrow Connector 8"/>
          <p:cNvCxnSpPr>
            <a:endCxn id="17" idx="1"/>
          </p:cNvCxnSpPr>
          <p:nvPr/>
        </p:nvCxnSpPr>
        <p:spPr>
          <a:xfrm>
            <a:off x="1907704" y="3594484"/>
            <a:ext cx="30724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7784" y="324950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Exported File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55676" y="3939462"/>
            <a:ext cx="3179399" cy="1937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00406">
            <a:off x="2577007" y="45032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Exported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AfiAct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6407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/>
              <a:t>AfiAct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zh-CN" altLang="en-US" sz="3200" dirty="0" smtClean="0"/>
              <a:t>是一套自动化发情监测系统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适用于</a:t>
            </a:r>
            <a:r>
              <a:rPr lang="en-US" altLang="zh-CN" sz="3200" dirty="0" err="1" smtClean="0"/>
              <a:t>Afitag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zh-CN" altLang="en-US" sz="3200" dirty="0" smtClean="0"/>
              <a:t>型计步器</a:t>
            </a:r>
            <a:endParaRPr lang="en-US" sz="3200" dirty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AfiAct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/>
              <a:t> </a:t>
            </a:r>
            <a:r>
              <a:rPr lang="zh-CN" altLang="en-US" sz="3200" dirty="0" smtClean="0"/>
              <a:t>可以帮助牧场判断合适的配种时间，缩短产犊周期。</a:t>
            </a:r>
            <a:endParaRPr lang="en-US" altLang="zh-CN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err="1" smtClean="0"/>
              <a:t>AfiAct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/>
              <a:t> </a:t>
            </a:r>
            <a:r>
              <a:rPr lang="zh-CN" altLang="en-US" sz="3200" dirty="0" smtClean="0"/>
              <a:t>收集奶牛的活动数据用以生成发情列表。提供发情报告和繁殖事件的警告（例如乏情和流产）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sz="3200" b="1" dirty="0" smtClean="0"/>
              <a:t>新一代的动物行为监测系统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90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产品编号</a:t>
            </a: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5" y="5780782"/>
            <a:ext cx="53285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AfiFarm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zh-CN" alt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软件备注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9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单机版软件只需要采购配置第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与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AfiFarm3 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版本联机需要采购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6, 7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与</a:t>
            </a:r>
            <a:r>
              <a:rPr lang="en-US" altLang="zh-CN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AfiFarm3 </a:t>
            </a:r>
            <a:r>
              <a:rPr lang="zh-CN" altLang="en-US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版本联机需要采购</a:t>
            </a:r>
            <a:r>
              <a:rPr lang="en-US" altLang="zh-CN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en-US" altLang="zh-CN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8</a:t>
            </a:r>
            <a:r>
              <a:rPr lang="zh-CN" altLang="en-US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项</a:t>
            </a:r>
            <a:r>
              <a:rPr lang="en-US" altLang="zh-CN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zh-CN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98754"/>
              </p:ext>
            </p:extLst>
          </p:nvPr>
        </p:nvGraphicFramePr>
        <p:xfrm>
          <a:off x="611560" y="980728"/>
          <a:ext cx="8234238" cy="4798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957"/>
                <a:gridCol w="3729225"/>
                <a:gridCol w="2164039"/>
                <a:gridCol w="1606017"/>
              </a:tblGrid>
              <a:tr h="207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effectLst/>
                        </a:rPr>
                        <a:t>#</a:t>
                      </a:r>
                      <a:endParaRPr lang="en-US" altLang="zh-CN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effectLst/>
                        </a:rPr>
                        <a:t>描述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effectLst/>
                        </a:rPr>
                        <a:t>数量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>
                          <a:effectLst/>
                        </a:rPr>
                        <a:t>产品编号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effectLst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effectLst/>
                        </a:rPr>
                        <a:t>AfiAct</a:t>
                      </a:r>
                      <a:r>
                        <a:rPr lang="en-US" sz="1400" b="1" u="none" strike="noStrike" dirty="0">
                          <a:effectLst/>
                        </a:rPr>
                        <a:t> II Reader, 916 MHz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 err="1">
                          <a:effectLst/>
                        </a:rPr>
                        <a:t>AfiAct</a:t>
                      </a:r>
                      <a:r>
                        <a:rPr lang="en-US" sz="1400" b="1" u="none" strike="noStrike" dirty="0">
                          <a:effectLst/>
                        </a:rPr>
                        <a:t> II 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接收器 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916</a:t>
                      </a:r>
                      <a:r>
                        <a:rPr lang="en-US" sz="1400" b="1" u="none" strike="noStrike" dirty="0">
                          <a:effectLst/>
                        </a:rPr>
                        <a:t>MHz</a:t>
                      </a:r>
                      <a:endParaRPr 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 dirty="0">
                          <a:effectLst/>
                        </a:rPr>
                        <a:t>1 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或更多</a:t>
                      </a:r>
                      <a:br>
                        <a:rPr lang="zh-CN" altLang="en-US" sz="1400" b="1" u="none" strike="noStrike" dirty="0">
                          <a:effectLst/>
                        </a:rPr>
                      </a:br>
                      <a:r>
                        <a:rPr lang="zh-CN" altLang="en-US" sz="1400" b="1" u="none" strike="noStrike" dirty="0">
                          <a:effectLst/>
                        </a:rPr>
                        <a:t>根据识别区域大小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>
                          <a:effectLst/>
                        </a:rPr>
                        <a:t>4256000</a:t>
                      </a:r>
                      <a:endParaRPr lang="en-US" altLang="zh-CN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Connection Box 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zh-CN" altLang="en-US" sz="1400" b="1" u="none" strike="noStrike" dirty="0">
                          <a:effectLst/>
                        </a:rPr>
                        <a:t>接线盒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>
                          <a:effectLst/>
                        </a:rPr>
                        <a:t>每个接收器</a:t>
                      </a:r>
                      <a:r>
                        <a:rPr lang="en-US" altLang="zh-CN" sz="1400" b="1" u="none" strike="noStrike">
                          <a:effectLst/>
                        </a:rPr>
                        <a:t>1</a:t>
                      </a:r>
                      <a:r>
                        <a:rPr lang="zh-CN" altLang="en-US" sz="1400" b="1" u="none" strike="noStrike">
                          <a:effectLst/>
                        </a:rPr>
                        <a:t>个</a:t>
                      </a:r>
                      <a:endParaRPr lang="zh-CN" alt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>
                          <a:effectLst/>
                        </a:rPr>
                        <a:t>4085851</a:t>
                      </a:r>
                      <a:endParaRPr lang="en-US" altLang="zh-CN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CABLE+CON. </a:t>
                      </a:r>
                      <a:r>
                        <a:rPr lang="en-US" sz="1400" b="1" u="none" strike="noStrike" dirty="0" err="1">
                          <a:effectLst/>
                        </a:rPr>
                        <a:t>AfiLab</a:t>
                      </a:r>
                      <a:r>
                        <a:rPr lang="en-US" sz="1400" b="1" u="none" strike="noStrike" dirty="0">
                          <a:effectLst/>
                        </a:rPr>
                        <a:t> &amp; </a:t>
                      </a:r>
                      <a:r>
                        <a:rPr lang="en-US" sz="1400" b="1" u="none" strike="noStrike" dirty="0" err="1">
                          <a:effectLst/>
                        </a:rPr>
                        <a:t>AfiFree</a:t>
                      </a:r>
                      <a:r>
                        <a:rPr lang="en-US" sz="1400" b="1" u="none" strike="noStrike" dirty="0">
                          <a:effectLst/>
                        </a:rPr>
                        <a:t> L=2.8M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zh-CN" altLang="en-US" sz="1400" b="1" u="none" strike="noStrike" dirty="0">
                          <a:effectLst/>
                        </a:rPr>
                        <a:t>连接线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>
                          <a:effectLst/>
                        </a:rPr>
                        <a:t>每个接收器</a:t>
                      </a:r>
                      <a:r>
                        <a:rPr lang="en-US" altLang="zh-CN" sz="1400" b="1" u="none" strike="noStrike">
                          <a:effectLst/>
                        </a:rPr>
                        <a:t>1</a:t>
                      </a:r>
                      <a:r>
                        <a:rPr lang="zh-CN" altLang="en-US" sz="1400" b="1" u="none" strike="noStrike">
                          <a:effectLst/>
                        </a:rPr>
                        <a:t>个</a:t>
                      </a:r>
                      <a:endParaRPr lang="zh-CN" alt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>
                          <a:effectLst/>
                        </a:rPr>
                        <a:t>4093506</a:t>
                      </a:r>
                      <a:endParaRPr lang="en-US" altLang="zh-CN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4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Transformer 230/24V 75VA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zh-CN" altLang="en-US" sz="1400" b="1" u="none" strike="noStrike">
                          <a:effectLst/>
                        </a:rPr>
                        <a:t>变压器</a:t>
                      </a:r>
                      <a:r>
                        <a:rPr lang="en-US" altLang="zh-CN" sz="1400" b="1" u="none" strike="noStrike">
                          <a:effectLst/>
                        </a:rPr>
                        <a:t>230/24</a:t>
                      </a:r>
                      <a:r>
                        <a:rPr lang="en-US" sz="1400" b="1" u="none" strike="noStrike">
                          <a:effectLst/>
                        </a:rPr>
                        <a:t>V 75VA</a:t>
                      </a:r>
                      <a:endParaRPr 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>
                          <a:effectLst/>
                        </a:rPr>
                        <a:t>每个接收器</a:t>
                      </a:r>
                      <a:r>
                        <a:rPr lang="en-US" altLang="zh-CN" sz="1400" b="1" u="none" strike="noStrike">
                          <a:effectLst/>
                        </a:rPr>
                        <a:t>1</a:t>
                      </a:r>
                      <a:r>
                        <a:rPr lang="zh-CN" altLang="en-US" sz="1400" b="1" u="none" strike="noStrike">
                          <a:effectLst/>
                        </a:rPr>
                        <a:t>个</a:t>
                      </a:r>
                      <a:endParaRPr lang="zh-CN" alt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 dirty="0">
                          <a:effectLst/>
                        </a:rPr>
                        <a:t>5000561</a:t>
                      </a:r>
                      <a:endParaRPr lang="en-US" altLang="zh-CN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5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Network Cable 3m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zh-CN" altLang="en-US" sz="1400" b="1" u="none" strike="noStrike" dirty="0">
                          <a:effectLst/>
                        </a:rPr>
                        <a:t>网线 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3</a:t>
                      </a:r>
                      <a:r>
                        <a:rPr lang="en-US" sz="1400" b="1" u="none" strike="noStrike" dirty="0">
                          <a:effectLst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>
                          <a:effectLst/>
                        </a:rPr>
                        <a:t>每个项目</a:t>
                      </a:r>
                      <a:r>
                        <a:rPr lang="en-US" altLang="zh-CN" sz="1400" b="1" u="none" strike="noStrike">
                          <a:effectLst/>
                        </a:rPr>
                        <a:t>1</a:t>
                      </a:r>
                      <a:r>
                        <a:rPr lang="zh-CN" altLang="en-US" sz="1400" b="1" u="none" strike="noStrike">
                          <a:effectLst/>
                        </a:rPr>
                        <a:t>个</a:t>
                      </a:r>
                      <a:endParaRPr lang="zh-CN" alt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>
                          <a:effectLst/>
                        </a:rPr>
                        <a:t>9030498</a:t>
                      </a:r>
                      <a:endParaRPr lang="en-US" altLang="zh-CN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4  Software Upgrade from </a:t>
                      </a:r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3 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4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升级包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>
                          <a:effectLst/>
                        </a:rPr>
                        <a:t>每台电脑</a:t>
                      </a:r>
                      <a:r>
                        <a:rPr lang="en-US" altLang="zh-CN" sz="1400" b="1" u="none" strike="noStrike">
                          <a:effectLst/>
                        </a:rPr>
                        <a:t>1</a:t>
                      </a:r>
                      <a:r>
                        <a:rPr lang="zh-CN" altLang="en-US" sz="1400" b="1" u="none" strike="noStrike">
                          <a:effectLst/>
                        </a:rPr>
                        <a:t>个</a:t>
                      </a:r>
                      <a:endParaRPr lang="zh-CN" alt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4196000UP</a:t>
                      </a:r>
                      <a:endParaRPr 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effectLst/>
                        </a:rPr>
                        <a:t>AfiAct</a:t>
                      </a:r>
                      <a:r>
                        <a:rPr lang="en-US" sz="1400" b="1" u="none" strike="noStrike" dirty="0">
                          <a:effectLst/>
                        </a:rPr>
                        <a:t> II </a:t>
                      </a:r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5 &amp; RT Software license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 err="1">
                          <a:effectLst/>
                        </a:rPr>
                        <a:t>AfiAct</a:t>
                      </a:r>
                      <a:r>
                        <a:rPr lang="en-US" sz="1400" b="1" u="none" strike="noStrike" dirty="0">
                          <a:effectLst/>
                        </a:rPr>
                        <a:t> II </a:t>
                      </a:r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5 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单机版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>
                          <a:effectLst/>
                        </a:rPr>
                        <a:t>每个项目</a:t>
                      </a:r>
                      <a:r>
                        <a:rPr lang="en-US" altLang="zh-CN" sz="1400" b="1" u="none" strike="noStrike">
                          <a:effectLst/>
                        </a:rPr>
                        <a:t>1</a:t>
                      </a:r>
                      <a:r>
                        <a:rPr lang="zh-CN" altLang="en-US" sz="1400" b="1" u="none" strike="noStrike">
                          <a:effectLst/>
                        </a:rPr>
                        <a:t>个</a:t>
                      </a:r>
                      <a:endParaRPr lang="zh-CN" alt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4196000A2 </a:t>
                      </a:r>
                      <a:endParaRPr 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 err="1">
                          <a:effectLst/>
                        </a:rPr>
                        <a:t>AfiAct</a:t>
                      </a:r>
                      <a:r>
                        <a:rPr lang="en-US" sz="1400" b="1" u="none" strike="noStrike" dirty="0">
                          <a:effectLst/>
                        </a:rPr>
                        <a:t> II </a:t>
                      </a:r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5 &amp; RT Software Integrated with </a:t>
                      </a:r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4 license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 err="1">
                          <a:effectLst/>
                        </a:rPr>
                        <a:t>AfiAct</a:t>
                      </a:r>
                      <a:r>
                        <a:rPr lang="en-US" sz="1400" b="1" u="none" strike="noStrike" dirty="0">
                          <a:effectLst/>
                        </a:rPr>
                        <a:t> II </a:t>
                      </a:r>
                      <a:r>
                        <a:rPr lang="en-US" sz="1400" b="1" u="none" strike="noStrike" dirty="0" err="1">
                          <a:effectLst/>
                        </a:rPr>
                        <a:t>AfiFarm</a:t>
                      </a:r>
                      <a:r>
                        <a:rPr lang="en-US" sz="1400" b="1" u="none" strike="noStrike" dirty="0">
                          <a:effectLst/>
                        </a:rPr>
                        <a:t> 5 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联机版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 dirty="0">
                          <a:effectLst/>
                        </a:rPr>
                        <a:t>每个项目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1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个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4196000IA2</a:t>
                      </a:r>
                      <a:endParaRPr 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9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>
                          <a:effectLst/>
                        </a:rPr>
                        <a:t>AfiTag II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AfiTag II </a:t>
                      </a:r>
                      <a:r>
                        <a:rPr lang="zh-CN" altLang="en-US" sz="1400" b="1" u="none" strike="noStrike">
                          <a:effectLst/>
                        </a:rPr>
                        <a:t>脚环</a:t>
                      </a:r>
                      <a:endParaRPr lang="zh-CN" altLang="en-US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 dirty="0">
                          <a:effectLst/>
                        </a:rPr>
                        <a:t>根据牛数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>
                          <a:effectLst/>
                        </a:rPr>
                        <a:t>4009600</a:t>
                      </a:r>
                      <a:endParaRPr lang="en-US" altLang="zh-CN" sz="1400" b="1" i="0" u="none" strike="noStrike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>
                          <a:effectLst/>
                        </a:rPr>
                        <a:t>10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effectLst/>
                        </a:rPr>
                        <a:t>Strap for </a:t>
                      </a:r>
                      <a:r>
                        <a:rPr lang="en-US" sz="1400" b="1" u="none" strike="noStrike" dirty="0" err="1">
                          <a:effectLst/>
                        </a:rPr>
                        <a:t>AfiTag</a:t>
                      </a:r>
                      <a:r>
                        <a:rPr lang="en-US" sz="1400" b="1" u="none" strike="noStrike" dirty="0">
                          <a:effectLst/>
                        </a:rPr>
                        <a:t> II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 err="1">
                          <a:effectLst/>
                        </a:rPr>
                        <a:t>AfiTag</a:t>
                      </a:r>
                      <a:r>
                        <a:rPr lang="en-US" sz="1400" b="1" u="none" strike="noStrike" dirty="0">
                          <a:effectLst/>
                        </a:rPr>
                        <a:t> II 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绑带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1" u="none" strike="noStrike" dirty="0">
                          <a:effectLst/>
                        </a:rPr>
                        <a:t>牛数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+15%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备用</a:t>
                      </a:r>
                      <a:endParaRPr lang="zh-CN" altLang="en-US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1" u="none" strike="noStrike" dirty="0">
                          <a:effectLst/>
                        </a:rPr>
                        <a:t>4086133</a:t>
                      </a:r>
                      <a:endParaRPr lang="en-US" altLang="zh-CN" sz="1400" b="1" i="0" u="none" strike="noStrike" dirty="0">
                        <a:solidFill>
                          <a:srgbClr val="44494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4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7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AfiAct</a:t>
            </a:r>
            <a:r>
              <a:rPr lang="en-US" sz="3600" b="1" dirty="0" smtClean="0"/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82923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联机时时全范围活动数据采集</a:t>
            </a:r>
            <a:endParaRPr lang="en-US" altLang="zh-CN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计步</a:t>
            </a:r>
            <a:r>
              <a:rPr lang="en-US" altLang="zh-CN" sz="2800" dirty="0" smtClean="0">
                <a:solidFill>
                  <a:prstClr val="black"/>
                </a:solidFill>
                <a:cs typeface="Arial" pitchFamily="34" charset="0"/>
              </a:rPr>
              <a:t>+</a:t>
            </a: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加速度传感器（活动量</a:t>
            </a:r>
            <a:r>
              <a:rPr lang="en-US" altLang="zh-CN" sz="2800" dirty="0" smtClean="0">
                <a:solidFill>
                  <a:prstClr val="black"/>
                </a:solidFill>
                <a:cs typeface="Arial" pitchFamily="34" charset="0"/>
              </a:rPr>
              <a:t>+</a:t>
            </a: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卧立状态）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可调整的数据采集频率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标准</a:t>
            </a: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Wi-Fi</a:t>
            </a: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网络网络连接（数据接收器</a:t>
            </a:r>
            <a:r>
              <a:rPr lang="en-US" altLang="zh-CN" sz="2800" dirty="0" smtClean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办公室电脑）</a:t>
            </a:r>
            <a:endParaRPr lang="en-US" altLang="zh-CN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双通讯模式脚环</a:t>
            </a:r>
            <a:r>
              <a:rPr lang="en-US" altLang="zh-CN" sz="2800" dirty="0" smtClean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zh-CN" altLang="en-US" sz="2800" dirty="0" smtClean="0">
                <a:solidFill>
                  <a:prstClr val="black"/>
                </a:solidFill>
                <a:cs typeface="Arial" pitchFamily="34" charset="0"/>
              </a:rPr>
              <a:t>结合远程高频传输和近距离低频传输两种模式</a:t>
            </a:r>
            <a:endParaRPr lang="en-US" altLang="zh-CN" sz="2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467544" y="1052736"/>
            <a:ext cx="8136904" cy="523220"/>
          </a:xfrm>
        </p:spPr>
        <p:txBody>
          <a:bodyPr>
            <a:spAutoFit/>
          </a:bodyPr>
          <a:lstStyle/>
          <a:p>
            <a:r>
              <a:rPr lang="zh-CN" altLang="en-US" sz="2800" dirty="0" smtClean="0"/>
              <a:t>主要特点</a:t>
            </a:r>
            <a:endParaRPr lang="en-US" sz="2800" dirty="0"/>
          </a:p>
        </p:txBody>
      </p:sp>
      <p:pic>
        <p:nvPicPr>
          <p:cNvPr id="6" name="Picture 5" descr="C:\Users\User\AppData\Local\Microsoft\Windows\Temporary Internet Files\Content.IE5\AEAL8VOW\MC900367338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229200"/>
            <a:ext cx="1837690" cy="104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AppData\Local\Microsoft\Windows\Temporary Internet Files\Content.IE5\QB9BOWFC\MC900431627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1711960" cy="17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3.pn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509" t="57249" r="43100" b="32534"/>
          <a:stretch>
            <a:fillRect/>
          </a:stretch>
        </p:blipFill>
        <p:spPr>
          <a:xfrm rot="20226852">
            <a:off x="2784655" y="5061173"/>
            <a:ext cx="464820" cy="600075"/>
          </a:xfrm>
          <a:prstGeom prst="rect">
            <a:avLst/>
          </a:prstGeom>
        </p:spPr>
      </p:pic>
      <p:pic>
        <p:nvPicPr>
          <p:cNvPr id="10" name="Picture 9" descr="3.png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231" t="45715" r="42971" b="44363"/>
          <a:stretch>
            <a:fillRect/>
          </a:stretch>
        </p:blipFill>
        <p:spPr>
          <a:xfrm rot="12725541">
            <a:off x="5501238" y="5039512"/>
            <a:ext cx="508000" cy="581025"/>
          </a:xfrm>
          <a:prstGeom prst="rect">
            <a:avLst/>
          </a:prstGeom>
        </p:spPr>
      </p:pic>
      <p:pic>
        <p:nvPicPr>
          <p:cNvPr id="11" name="Picture 10" descr="DSCF5164-cutB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406"/>
          <a:stretch>
            <a:fillRect/>
          </a:stretch>
        </p:blipFill>
        <p:spPr>
          <a:xfrm>
            <a:off x="5948213" y="5085184"/>
            <a:ext cx="415925" cy="618490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608435" cy="12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2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 smtClean="0"/>
              <a:t>无线通讯（</a:t>
            </a:r>
            <a:r>
              <a:rPr lang="en-US" altLang="zh-CN" sz="4000" b="1" dirty="0" smtClean="0"/>
              <a:t>Wi Fi</a:t>
            </a:r>
            <a:r>
              <a:rPr lang="zh-CN" altLang="en-US" sz="4000" b="1" dirty="0" smtClean="0"/>
              <a:t>）</a:t>
            </a:r>
            <a:endParaRPr lang="en-US" sz="4000" b="1" dirty="0"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1145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5016"/>
            <a:ext cx="1404156" cy="15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5549"/>
            <a:ext cx="2162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78475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05" y="3861048"/>
            <a:ext cx="1326080" cy="4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059832" y="3140968"/>
            <a:ext cx="0" cy="96454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7056276" y="5145774"/>
            <a:ext cx="180020" cy="1554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170589" y="4380680"/>
            <a:ext cx="180020" cy="15543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76256" y="170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13276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 Access Point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3347864" y="1885474"/>
            <a:ext cx="2664296" cy="2263606"/>
          </a:xfrm>
          <a:prstGeom prst="bentConnector3">
            <a:avLst>
              <a:gd name="adj1" fmla="val -1121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99892" y="1815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3.png"/>
          <p:cNvPicPr/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231" t="45715" r="42971" b="44363"/>
          <a:stretch>
            <a:fillRect/>
          </a:stretch>
        </p:blipFill>
        <p:spPr>
          <a:xfrm rot="12725541">
            <a:off x="5042902" y="1594961"/>
            <a:ext cx="508000" cy="581025"/>
          </a:xfrm>
          <a:prstGeom prst="rect">
            <a:avLst/>
          </a:prstGeom>
        </p:spPr>
      </p:pic>
      <p:pic>
        <p:nvPicPr>
          <p:cNvPr id="26" name="Picture 25" descr="3.png"/>
          <p:cNvPicPr/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231" t="45715" r="42971" b="44363"/>
          <a:stretch>
            <a:fillRect/>
          </a:stretch>
        </p:blipFill>
        <p:spPr>
          <a:xfrm rot="2425568">
            <a:off x="3396266" y="1607714"/>
            <a:ext cx="508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136E-6 C -0.00087 -0.00069 -0.00191 -0.00092 -0.0026 -0.00161 C -0.00364 -0.00254 -0.00416 -0.00439 -0.00538 -0.00532 C -0.00712 -0.00647 -0.01094 -0.00763 -0.01094 -0.0074 C -0.0125 -0.01434 -0.0184 -0.01943 -0.02291 -0.02359 C -0.02482 -0.03169 -0.02205 -0.02359 -0.02656 -0.02845 C -0.02743 -0.02937 -0.0276 -0.03099 -0.0283 -0.03215 C -0.03177 -0.03701 -0.03698 -0.04186 -0.04114 -0.04557 C -0.04288 -0.05204 -0.04566 -0.05736 -0.04757 -0.06384 C -0.04878 -0.08836 -0.04913 -0.11357 -0.05121 -0.13833 C -0.05312 -0.15984 -0.05555 -0.18112 -0.05677 -0.20286 C -0.05798 -0.22461 -0.05833 -0.24658 -0.05955 -0.26856 C -0.05972 -0.27272 -0.06232 -0.27943 -0.06319 -0.28313 C -0.06354 -0.28429 -0.06406 -0.28706 -0.06406 -0.28683 C -0.0658 -0.30811 -0.06545 -0.3294 -0.06788 -0.35045 C -0.06805 -0.35253 -0.06857 -0.35438 -0.06875 -0.35646 C -0.06909 -0.35901 -0.06927 -0.36132 -0.06962 -0.36386 C -0.07031 -0.36965 -0.07153 -0.38191 -0.07153 -0.38167 C -0.07274 -0.40573 -0.07187 -0.42956 -0.07604 -0.45269 C -0.07656 -0.46032 -0.07673 -0.47744 -0.08073 -0.48438 C -0.08142 -0.48554 -0.08715 -0.49317 -0.08889 -0.49548 C -0.09045 -0.49757 -0.09444 -0.50034 -0.09444 -0.50011 C -0.10121 -0.51468 -0.11701 -0.52186 -0.12743 -0.53065 C -0.14687 -0.5473 -0.17187 -0.56372 -0.19444 -0.5709 C -0.20729 -0.57992 -0.22031 -0.57853 -0.23472 -0.57945 C -0.24114 -0.57992 -0.24757 -0.58038 -0.25399 -0.58084 C -0.26111 -0.5813 -0.26805 -0.58154 -0.27517 -0.582 C -0.29357 -0.58154 -0.31232 -0.58477 -0.33021 -0.57945 C -0.33403 -0.5783 -0.34809 -0.57113 -0.34861 -0.5709 C -0.35816 -0.56627 -0.36892 -0.56257 -0.37882 -0.56002 C -0.38767 -0.55771 -0.3967 -0.55123 -0.40538 -0.54776 C -0.41267 -0.54476 -0.41909 -0.53735 -0.42656 -0.53435 C -0.43229 -0.52856 -0.43958 -0.52533 -0.44479 -0.51839 C -0.45399 -0.50636 -0.45903 -0.48646 -0.46146 -0.46981 C -0.46111 -0.45107 -0.46128 -0.43257 -0.46041 -0.41383 C -0.46024 -0.40805 -0.45746 -0.40203 -0.4559 -0.39671 C -0.45521 -0.39393 -0.45399 -0.38815 -0.45399 -0.38792 C -0.45173 -0.34975 -0.45017 -0.31135 -0.44479 -0.27342 C -0.44375 -0.24057 -0.43767 -0.16007 -0.44757 -0.14897 C -0.45451 -0.14156 -0.48403 -0.1448 -0.49253 -0.14434 C -0.52291 -0.14226 -0.55312 -0.13809 -0.58333 -0.13578 C -0.59496 -0.13115 -0.60798 -0.13115 -0.62014 -0.12977 C -0.62587 -0.12768 -0.63159 -0.12699 -0.6375 -0.12607 C -0.64132 -0.12421 -0.6493 -0.11982 -0.65312 -0.11982 " pathEditMode="relative" rAng="0" ptsTypes="fffffffffffffffffffffffffffffffffffffffffffA">
                                      <p:cBhvr>
                                        <p:cTn id="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-29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0" presetClass="path" presetSubtype="0" accel="51600" decel="48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832 C -0.00052 -0.00948 0.00729 -0.01087 0.01614 -0.01226 C 0.02135 -0.01411 0.02656 -0.01619 0.03159 -0.01873 C 0.03541 -0.0222 0.03923 -0.02266 0.04357 -0.02498 C 0.05 -0.02822 0.05642 -0.03099 0.06284 -0.034 C 0.06527 -0.03492 0.08645 -0.03678 0.0868 -0.03678 C 0.10868 -0.04395 0.13142 -0.04325 0.15364 -0.04441 C 0.16093 -0.04533 0.16336 -0.04533 0.16892 -0.04834 C 0.17222 -0.04973 0.17725 -0.05459 0.17725 -0.05436 C 0.17951 -0.06407 0.17777 -0.06106 0.18211 -0.065 C 0.18281 -0.06939 0.18663 -0.07656 0.18663 -0.07633 C 0.18871 -0.08558 0.18871 -0.09461 0.19045 -0.10363 C 0.19166 -0.14341 0.18663 -0.18528 0.19218 -0.22461 C 0.19166 -0.24797 0.19826 -0.28521 0.18767 -0.30973 C 0.18663 -0.31482 0.18611 -0.31899 0.18489 -0.32384 C 0.18385 -0.33402 0.18281 -0.34304 0.18211 -0.35345 C 0.18281 -0.41892 0.16805 -0.43095 0.1967 -0.44367 C 0.20382 -0.45015 0.2184 -0.45153 0.22708 -0.45269 C 0.2434 -0.45801 0.26076 -0.46171 0.2776 -0.46402 C 0.34097 -0.46333 0.35156 -0.46333 0.39583 -0.46055 C 0.42066 -0.45038 0.44618 -0.45223 0.4717 -0.45153 C 0.47829 -0.44876 0.48507 -0.44876 0.49184 -0.4476 C 0.49704 -0.44483 0.5026 -0.44529 0.50746 -0.44367 C 0.51145 -0.4402 0.51458 -0.4365 0.5184 -0.43465 C 0.52048 -0.42424 0.52257 -0.41383 0.52708 -0.40481 C 0.53073 -0.38121 0.52829 -0.39764 0.52708 -0.34189 C 0.52691 -0.33795 0.52378 -0.32986 0.52343 -0.32639 C 0.52274 -0.32523 0.52257 -0.32246 0.52257 -0.32222 C 0.52257 -0.3169 0.52239 -0.31112 0.52343 -0.3058 C 0.52586 -0.29238 0.54184 -0.27804 0.54965 -0.2711 C 0.55347 -0.26347 0.5552 -0.25514 0.5592 -0.24797 C 0.56336 -0.21003 0.56093 -0.1714 0.56267 -0.13324 C 0.56302 -0.07263 0.56284 -0.01202 0.56354 0.04835 C 0.56354 0.05552 0.56545 0.06431 0.5684 0.07033 C 0.56996 0.0775 0.57326 0.08421 0.5776 0.08837 C 0.5802 0.09901 0.5901 0.10387 0.59496 0.11266 C 0.59843 0.11937 0.60017 0.12607 0.60503 0.1307 C 0.60833 0.13764 0.6151 0.14458 0.62066 0.14759 C 0.62187 0.15291 0.62378 0.15221 0.62708 0.15522 C 0.62899 0.15939 0.63159 0.16239 0.63437 0.16563 C 0.63524 0.16656 0.63715 0.16818 0.63715 0.16841 " pathEditMode="relative" rAng="0" ptsTypes="ffffffffffffffffffffffffffffffffffffffffA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-13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200" b="1" dirty="0" smtClean="0"/>
              <a:t>网络满足</a:t>
            </a:r>
            <a:r>
              <a:rPr lang="en-US" altLang="zh-CN" sz="2200" b="1" dirty="0" smtClean="0"/>
              <a:t>TCP/IP</a:t>
            </a:r>
            <a:r>
              <a:rPr lang="zh-CN" altLang="en-US" sz="2200" b="1" dirty="0" smtClean="0"/>
              <a:t>网络协议</a:t>
            </a:r>
            <a:endParaRPr lang="en-US" altLang="zh-CN" sz="2200" b="1" dirty="0" smtClean="0"/>
          </a:p>
          <a:p>
            <a:r>
              <a:rPr lang="zh-CN" altLang="en-US" sz="2200" b="1" dirty="0" smtClean="0"/>
              <a:t>网络提供</a:t>
            </a:r>
            <a:r>
              <a:rPr lang="en-US" altLang="zh-CN" sz="2200" b="1" dirty="0" smtClean="0"/>
              <a:t>DHCP</a:t>
            </a:r>
            <a:r>
              <a:rPr lang="zh-CN" altLang="en-US" sz="2200" b="1" dirty="0" smtClean="0"/>
              <a:t>服务</a:t>
            </a:r>
            <a:endParaRPr lang="en-US" altLang="zh-CN" sz="2200" b="1" dirty="0" smtClean="0"/>
          </a:p>
          <a:p>
            <a:r>
              <a:rPr lang="zh-CN" altLang="en-US" sz="2200" b="1" dirty="0" smtClean="0"/>
              <a:t>无线热点：商用无线热点</a:t>
            </a:r>
            <a:endParaRPr lang="en-US" altLang="zh-CN" sz="2200" b="1" dirty="0" smtClean="0"/>
          </a:p>
          <a:p>
            <a:r>
              <a:rPr lang="en-US" altLang="zh-CN" sz="2200" b="1" dirty="0" smtClean="0"/>
              <a:t>Wi-Fi</a:t>
            </a:r>
            <a:r>
              <a:rPr lang="zh-CN" altLang="en-US" sz="2200" b="1" dirty="0" smtClean="0"/>
              <a:t>认证支持</a:t>
            </a:r>
            <a:r>
              <a:rPr lang="en-US" altLang="zh-CN" sz="2200" b="1" dirty="0" smtClean="0"/>
              <a:t>802.11g</a:t>
            </a:r>
            <a:r>
              <a:rPr lang="zh-CN" altLang="en-US" sz="2200" b="1" dirty="0" smtClean="0"/>
              <a:t>和</a:t>
            </a:r>
            <a:r>
              <a:rPr lang="en-US" altLang="zh-CN" sz="2200" b="1" dirty="0" smtClean="0"/>
              <a:t>802.11n</a:t>
            </a:r>
            <a:r>
              <a:rPr lang="zh-CN" altLang="en-US" sz="2200" b="1" dirty="0" smtClean="0"/>
              <a:t>。</a:t>
            </a:r>
            <a:endParaRPr lang="en-US" altLang="zh-CN" sz="2200" b="1" dirty="0" smtClean="0"/>
          </a:p>
          <a:p>
            <a:r>
              <a:rPr lang="zh-CN" altLang="en-US" sz="2200" b="1" dirty="0" smtClean="0"/>
              <a:t>较好的加密方法：</a:t>
            </a:r>
            <a:r>
              <a:rPr lang="en-US" altLang="zh-CN" sz="2200" b="1" dirty="0" smtClean="0"/>
              <a:t>WPA-PSK / WPA2-PSK</a:t>
            </a:r>
            <a:r>
              <a:rPr lang="zh-CN" altLang="en-US" sz="2200" b="1" dirty="0" smtClean="0"/>
              <a:t>（也支持方法：</a:t>
            </a:r>
            <a:r>
              <a:rPr lang="en-US" altLang="zh-CN" sz="2200" b="1" dirty="0" smtClean="0"/>
              <a:t>WEP</a:t>
            </a:r>
            <a:r>
              <a:rPr lang="zh-CN" altLang="en-US" sz="2200" b="1" dirty="0" smtClean="0"/>
              <a:t>，</a:t>
            </a:r>
            <a:r>
              <a:rPr lang="en-US" altLang="zh-CN" sz="2200" b="1" dirty="0" smtClean="0"/>
              <a:t>WPA</a:t>
            </a:r>
            <a:r>
              <a:rPr lang="zh-CN" altLang="en-US" sz="2200" b="1" dirty="0" smtClean="0"/>
              <a:t>／</a:t>
            </a:r>
            <a:r>
              <a:rPr lang="en-US" altLang="zh-CN" sz="2200" b="1" dirty="0" smtClean="0"/>
              <a:t>WPA2</a:t>
            </a:r>
            <a:r>
              <a:rPr lang="zh-CN" altLang="en-US" sz="2200" b="1" dirty="0" smtClean="0"/>
              <a:t>，</a:t>
            </a:r>
            <a:r>
              <a:rPr lang="en-US" altLang="zh-CN" sz="2200" b="1" dirty="0" smtClean="0"/>
              <a:t>WPA-PSK / WPA2-PSK</a:t>
            </a:r>
            <a:r>
              <a:rPr lang="zh-CN" altLang="en-US" sz="2200" b="1" dirty="0" smtClean="0"/>
              <a:t>和</a:t>
            </a:r>
            <a:r>
              <a:rPr lang="en-US" altLang="zh-CN" sz="2200" b="1" dirty="0" smtClean="0"/>
              <a:t>IEEE 802.1x</a:t>
            </a:r>
            <a:r>
              <a:rPr lang="zh-CN" altLang="en-US" sz="2200" b="1" dirty="0" smtClean="0"/>
              <a:t>标准）。</a:t>
            </a:r>
            <a:endParaRPr lang="en-US" altLang="zh-CN" sz="2200" b="1" dirty="0" smtClean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默认无线设备名称：</a:t>
            </a:r>
            <a:r>
              <a:rPr lang="en-US" altLang="zh-CN" sz="2000" dirty="0" smtClean="0"/>
              <a:t>afiact2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默认无线接入密码： </a:t>
            </a:r>
            <a:r>
              <a:rPr lang="en-US" altLang="zh-CN" sz="2000" dirty="0" smtClean="0"/>
              <a:t>afimilk123</a:t>
            </a:r>
          </a:p>
          <a:p>
            <a:r>
              <a:rPr lang="zh-CN" altLang="en-US" sz="2200" b="1" dirty="0" smtClean="0"/>
              <a:t>信号</a:t>
            </a:r>
            <a:r>
              <a:rPr lang="zh-CN" altLang="en-US" sz="2200" b="1" dirty="0"/>
              <a:t>和噪声</a:t>
            </a:r>
            <a:r>
              <a:rPr lang="en-US" altLang="zh-CN" sz="2200" b="1" dirty="0"/>
              <a:t>:</a:t>
            </a:r>
          </a:p>
          <a:p>
            <a:r>
              <a:rPr lang="zh-CN" altLang="en-US" sz="2200" b="1" dirty="0" smtClean="0"/>
              <a:t>信噪比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区别噪声和信号电平</a:t>
            </a:r>
            <a:r>
              <a:rPr lang="en-US" altLang="zh-CN" sz="2200" b="1" dirty="0"/>
              <a:t>)</a:t>
            </a:r>
            <a:r>
              <a:rPr lang="zh-CN" altLang="en-US" sz="2200" b="1" dirty="0" smtClean="0"/>
              <a:t>在接收器位置</a:t>
            </a:r>
            <a:r>
              <a:rPr lang="zh-CN" altLang="en-US" sz="2200" b="1" dirty="0"/>
              <a:t>应大于</a:t>
            </a:r>
            <a:r>
              <a:rPr lang="en-US" altLang="zh-CN" sz="2200" b="1" dirty="0"/>
              <a:t>15</a:t>
            </a:r>
            <a:r>
              <a:rPr lang="zh-CN" altLang="en-US" sz="2200" b="1" dirty="0"/>
              <a:t>分贝。</a:t>
            </a:r>
          </a:p>
          <a:p>
            <a:r>
              <a:rPr lang="en-US" altLang="zh-CN" sz="2200" b="1" dirty="0"/>
              <a:t>•</a:t>
            </a:r>
            <a:r>
              <a:rPr lang="en-US" altLang="zh-CN" sz="2200" b="1" dirty="0" smtClean="0"/>
              <a:t>RSSI</a:t>
            </a:r>
            <a:r>
              <a:rPr lang="zh-CN" altLang="en-US" sz="2200" b="1" dirty="0" smtClean="0"/>
              <a:t>（信号接收强度）需要高于</a:t>
            </a:r>
            <a:r>
              <a:rPr lang="en-US" altLang="zh-CN" sz="2200" b="1" dirty="0" smtClean="0"/>
              <a:t>-80 </a:t>
            </a:r>
            <a:r>
              <a:rPr lang="en-US" altLang="zh-CN" sz="2200" b="1" dirty="0" err="1"/>
              <a:t>dbm</a:t>
            </a:r>
            <a:r>
              <a:rPr lang="zh-CN" altLang="en-US" sz="2200" b="1" dirty="0"/>
              <a:t>。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mtClean="0"/>
              <a:t>WiFi </a:t>
            </a:r>
            <a:r>
              <a:rPr lang="zh-CN" altLang="en-US" smtClean="0"/>
              <a:t>技术要求</a:t>
            </a:r>
            <a:endParaRPr lang="zh-CN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smtClean="0"/>
              <a:t>无线通讯（</a:t>
            </a:r>
            <a:r>
              <a:rPr lang="en-US" altLang="zh-CN" sz="4000" b="1" smtClean="0"/>
              <a:t>Wi Fi</a:t>
            </a:r>
            <a:r>
              <a:rPr lang="zh-CN" altLang="en-US" sz="4000" b="1" smtClean="0"/>
              <a:t>）</a:t>
            </a:r>
            <a:endParaRPr lang="en-US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8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 smtClean="0"/>
              <a:t>局域网有线</a:t>
            </a:r>
            <a:r>
              <a:rPr lang="zh-CN" altLang="en-US" sz="4000" b="1" dirty="0"/>
              <a:t>通讯</a:t>
            </a:r>
            <a:r>
              <a:rPr lang="zh-CN" altLang="en-US" sz="4000" b="1" dirty="0" smtClean="0"/>
              <a:t>（</a:t>
            </a:r>
            <a:r>
              <a:rPr lang="en-US" altLang="zh-CN" sz="4000" b="1" dirty="0" smtClean="0"/>
              <a:t>LAN</a:t>
            </a:r>
            <a:r>
              <a:rPr lang="zh-CN" altLang="en-US" sz="4000" b="1" dirty="0" smtClean="0"/>
              <a:t>）</a:t>
            </a:r>
            <a:endParaRPr lang="en-US" sz="4000" b="1" dirty="0"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1145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5016"/>
            <a:ext cx="1404156" cy="15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5549"/>
            <a:ext cx="2162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05" y="3861048"/>
            <a:ext cx="1326080" cy="4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lowchart: Connector 26"/>
          <p:cNvSpPr/>
          <p:nvPr/>
        </p:nvSpPr>
        <p:spPr>
          <a:xfrm>
            <a:off x="7056276" y="5145774"/>
            <a:ext cx="180020" cy="1554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170589" y="4380680"/>
            <a:ext cx="180020" cy="15543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76256" y="170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7045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347864" y="2827274"/>
            <a:ext cx="2952329" cy="132180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6.66204E-7 C -0.00712 -0.01411 -0.01962 -0.02221 -0.02847 -0.034 C -0.03246 -0.03932 -0.03524 -0.04696 -0.03941 -0.05251 C -0.04114 -0.05991 -0.0441 -0.06731 -0.0467 -0.07448 C -0.04896 -0.08096 -0.0493 -0.08952 -0.05035 -0.09646 C -0.04982 -0.12052 -0.05087 -0.19732 -0.0467 -0.21513 C -0.04687 -0.22253 -0.04236 -0.27458 -0.0559 -0.28591 C -0.05798 -0.29725 -0.06198 -0.30581 -0.06319 -0.3176 C -0.06354 -0.32084 -0.06371 -0.32431 -0.06423 -0.32755 C -0.06458 -0.33009 -0.06597 -0.33472 -0.06597 -0.33449 C -0.06632 -0.33958 -0.0658 -0.34467 -0.06684 -0.34953 C -0.06753 -0.3523 -0.06944 -0.35438 -0.07083 -0.35693 C -0.07291 -0.36132 -0.07656 -0.37196 -0.07882 -0.3752 C -0.08107 -0.37798 -0.08489 -0.37913 -0.08715 -0.38122 C -0.08802 -0.38075 -0.08941 -0.38122 -0.08993 -0.38006 C -0.08993 -0.37983 -0.09201 -0.37081 -0.09253 -0.36896 C -0.09392 -0.36294 -0.09583 -0.35693 -0.09722 -0.35068 C -0.1408 -0.35138 -0.15399 -0.35068 -0.18611 -0.35438 C -0.21076 -0.35369 -0.23142 -0.35161 -0.25503 -0.34953 C -0.25729 -0.34027 -0.25851 -0.33218 -0.25955 -0.32269 C -0.2592 -0.28961 -0.2592 -0.25677 -0.25868 -0.22369 C -0.25868 -0.21837 -0.25694 -0.21258 -0.2559 -0.20773 C -0.25538 -0.20495 -0.25399 -0.19917 -0.25399 -0.19894 C -0.25434 -0.195 -0.25434 -0.19084 -0.25503 -0.18691 C -0.25538 -0.18552 -0.25625 -0.18459 -0.25677 -0.18321 C -0.25851 -0.17858 -0.2592 -0.17349 -0.25955 -0.16863 C -0.25816 -0.14527 -0.25937 -0.15128 -0.27899 -0.15267 C -0.33177 -0.16886 -0.37274 -0.15822 -0.4375 -0.15892 C -0.46788 -0.16863 -0.5 -0.15753 -0.53107 -0.16239 C -0.54635 -0.16817 -0.5559 -0.16447 -0.57517 -0.16377 C -0.58802 -0.15984 -0.56719 -0.16586 -0.59444 -0.16123 C -0.60851 -0.15892 -0.62239 -0.15267 -0.63663 -0.15267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0" y="-19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778E-7 2.58848E-6 C 0.01128 -0.00463 0.02222 -0.00116 0.03299 -0.00856 C 0.03507 -0.01666 0.03646 -0.02452 0.03854 -0.03285 C 0.03958 -0.03678 0.03924 -0.04372 0.04219 -0.04395 C 0.05642 -0.04557 0.07083 -0.04465 0.08524 -0.04511 C 0.12552 -0.04418 0.1651 -0.04233 0.20538 -0.04141 C 0.26198 -0.03794 0.31667 -0.03979 0.37431 -0.04025 C 0.3809 -0.04303 0.37986 -0.05344 0.3816 -0.06107 C 0.38264 -0.07958 0.38316 -0.07911 0.3816 -0.10132 C 0.38125 -0.10548 0.37986 -0.11358 0.37986 -0.11335 C 0.38021 -0.12422 0.38142 -0.13463 0.3816 -0.14527 C 0.38385 -0.2607 0.36354 -0.22924 0.45677 -0.23086 C 0.47969 -0.23132 0.50278 -0.23179 0.52569 -0.23225 C 0.53038 -0.23387 0.53576 -0.23225 0.54028 -0.23456 C 0.54045 -0.23479 0.54219 -0.24405 0.54219 -0.24428 C 0.54375 -0.25399 0.54167 -0.27157 0.54861 -0.27736 C 0.56007 -0.27435 0.56337 -0.25584 0.56701 -0.24312 C 0.56632 -0.22022 0.56701 -0.20449 0.56233 -0.18437 C 0.56163 -0.15106 0.56319 -0.10456 0.55868 -0.07333 C 0.55799 -0.06246 0.5566 -0.05436 0.55503 -0.04395 C 0.55538 -0.02267 0.55538 -0.00162 0.5559 0.01966 C 0.55625 0.03331 0.55833 0.04557 0.56059 0.05875 C 0.56302 0.07286 0.56319 0.08859 0.57153 0.099 C 0.57292 0.10479 0.57691 0.11034 0.58073 0.11381 C 0.5849 0.12283 0.59253 0.12722 0.59809 0.13463 C 0.60208 0.13995 0.60903 0.14804 0.61458 0.15036 C 0.61788 0.15498 0.62187 0.16077 0.62656 0.16262 C 0.63212 0.1721 0.64062 0.17372 0.64861 0.17858 " pathEditMode="relative" rAng="0" ptsTypes="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31" y="-4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系统构架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2" y="1196752"/>
            <a:ext cx="7549146" cy="551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AfiAct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000" b="1" dirty="0" smtClean="0">
                <a:cs typeface="Times New Roman" pitchFamily="18" charset="0"/>
              </a:rPr>
              <a:t> – </a:t>
            </a:r>
            <a:r>
              <a:rPr lang="zh-CN" altLang="en-US" sz="4000" b="1" dirty="0" smtClean="0">
                <a:cs typeface="Times New Roman" pitchFamily="18" charset="0"/>
              </a:rPr>
              <a:t>系统组成</a:t>
            </a:r>
            <a:endParaRPr lang="en-US" sz="4000" b="1" dirty="0"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970591"/>
          </a:xfr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AfiTag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zh-CN" altLang="en-US" sz="2800" dirty="0" smtClean="0"/>
              <a:t>绑带</a:t>
            </a:r>
            <a:endParaRPr lang="en-US" altLang="zh-CN" sz="2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2800" dirty="0" smtClean="0"/>
              <a:t>接收器</a:t>
            </a:r>
            <a:endParaRPr lang="en-US" altLang="zh-CN" sz="2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2800" dirty="0" smtClean="0"/>
              <a:t>电源箱</a:t>
            </a:r>
            <a:endParaRPr lang="en-US" sz="2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/>
              <a:t>AfiAct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dirty="0" smtClean="0"/>
              <a:t> </a:t>
            </a:r>
            <a:r>
              <a:rPr lang="zh-CN" altLang="en-US" sz="2800" dirty="0" smtClean="0"/>
              <a:t>专用软件</a:t>
            </a:r>
            <a:r>
              <a:rPr lang="en-US" sz="2800" dirty="0" smtClean="0"/>
              <a:t>(AFIFARM5+RT)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+ PC </a:t>
            </a:r>
            <a:r>
              <a:rPr lang="zh-CN" altLang="en-US" dirty="0" smtClean="0"/>
              <a:t>需要满足配置</a:t>
            </a:r>
            <a:endParaRPr lang="en-US" sz="2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2800" dirty="0" smtClean="0"/>
              <a:t>网络</a:t>
            </a:r>
            <a:r>
              <a:rPr lang="en-US" sz="2800" dirty="0" smtClean="0"/>
              <a:t>(Wi-Fi </a:t>
            </a:r>
            <a:r>
              <a:rPr lang="en-US" sz="2800" dirty="0"/>
              <a:t>or LAN)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 anchor="ctr">
            <a:normAutofit fontScale="85000" lnSpcReduction="20000"/>
          </a:bodyPr>
          <a:lstStyle/>
          <a:p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6732240" y="1484784"/>
            <a:ext cx="1297995" cy="657502"/>
            <a:chOff x="7020271" y="1626414"/>
            <a:chExt cx="1297995" cy="657502"/>
          </a:xfrm>
        </p:grpSpPr>
        <p:pic>
          <p:nvPicPr>
            <p:cNvPr id="7" name="Picture 3000" descr="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1" y="1626414"/>
              <a:ext cx="209021" cy="65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996" descr="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52085">
              <a:off x="7761816" y="1536795"/>
              <a:ext cx="168818" cy="94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7" descr="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1" b="9987"/>
          <a:stretch>
            <a:fillRect/>
          </a:stretch>
        </p:blipFill>
        <p:spPr bwMode="auto">
          <a:xfrm>
            <a:off x="7111700" y="2420888"/>
            <a:ext cx="539074" cy="7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98" descr="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21" y="3501008"/>
            <a:ext cx="576433" cy="5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fiAct 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03" y="4509120"/>
            <a:ext cx="992268" cy="6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78" y="5445224"/>
            <a:ext cx="769918" cy="10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fimilk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1150</Words>
  <Application>Microsoft Office PowerPoint</Application>
  <PresentationFormat>全屏显示(4:3)</PresentationFormat>
  <Paragraphs>255</Paragraphs>
  <Slides>31</Slides>
  <Notes>11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Theme</vt:lpstr>
      <vt:lpstr>AfiAct II</vt:lpstr>
      <vt:lpstr>AfiAct II</vt:lpstr>
      <vt:lpstr>AfiAct II</vt:lpstr>
      <vt:lpstr>AfiAct II</vt:lpstr>
      <vt:lpstr>无线通讯（Wi Fi）</vt:lpstr>
      <vt:lpstr>无线通讯（Wi Fi）</vt:lpstr>
      <vt:lpstr>局域网有线通讯（LAN）</vt:lpstr>
      <vt:lpstr>系统构架</vt:lpstr>
      <vt:lpstr>AfiAct II – 系统组成</vt:lpstr>
      <vt:lpstr>地理构架</vt:lpstr>
      <vt:lpstr>AfiAct II – 系统优势</vt:lpstr>
      <vt:lpstr>AfiAct II – 系统性能</vt:lpstr>
      <vt:lpstr>AfiAct II – 双向通讯</vt:lpstr>
      <vt:lpstr>AfiAct II – 双向通讯</vt:lpstr>
      <vt:lpstr>AfiAct II – 无线数据接收器</vt:lpstr>
      <vt:lpstr>AfiAct II – 无线数据接收器</vt:lpstr>
      <vt:lpstr>AfiAct II – 无线数据接收器</vt:lpstr>
      <vt:lpstr>AfiAct II – 无线数据接收器</vt:lpstr>
      <vt:lpstr>AfiAct II – AfiTag II</vt:lpstr>
      <vt:lpstr>AfiAct II – 新特性</vt:lpstr>
      <vt:lpstr>AfiAct II – 通告模块</vt:lpstr>
      <vt:lpstr>AfiFarm 5 （AfiActII 版本）</vt:lpstr>
      <vt:lpstr>AfiFarm 5 （AfiActII 版本）</vt:lpstr>
      <vt:lpstr>AfiFarm 5 – 活动量报告</vt:lpstr>
      <vt:lpstr>时时控制台– 接收器/脚环状态</vt:lpstr>
      <vt:lpstr>时时控制台– 脚环数据记录</vt:lpstr>
      <vt:lpstr>AfiFarm 5 – 活动量报告</vt:lpstr>
      <vt:lpstr>软件工作模式</vt:lpstr>
      <vt:lpstr>与第三方牧场管理软件同</vt:lpstr>
      <vt:lpstr>产品编号</vt:lpstr>
      <vt:lpstr>PowerPoint 演示文稿</vt:lpstr>
    </vt:vector>
  </TitlesOfParts>
  <Company>afimilk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YuYi</cp:lastModifiedBy>
  <cp:revision>106</cp:revision>
  <dcterms:created xsi:type="dcterms:W3CDTF">2013-02-25T09:17:51Z</dcterms:created>
  <dcterms:modified xsi:type="dcterms:W3CDTF">2013-12-15T09:54:01Z</dcterms:modified>
</cp:coreProperties>
</file>