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6" r:id="rId2"/>
    <p:sldId id="418" r:id="rId3"/>
    <p:sldId id="476" r:id="rId4"/>
    <p:sldId id="477" r:id="rId5"/>
    <p:sldId id="478" r:id="rId6"/>
    <p:sldId id="479" r:id="rId7"/>
    <p:sldId id="480" r:id="rId8"/>
    <p:sldId id="481" r:id="rId9"/>
    <p:sldId id="482" r:id="rId10"/>
    <p:sldId id="484" r:id="rId11"/>
    <p:sldId id="483" r:id="rId12"/>
    <p:sldId id="485" r:id="rId13"/>
    <p:sldId id="486" r:id="rId14"/>
    <p:sldId id="487" r:id="rId15"/>
    <p:sldId id="488" r:id="rId16"/>
    <p:sldId id="348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F"/>
    <a:srgbClr val="016FFE"/>
    <a:srgbClr val="126F94"/>
    <a:srgbClr val="0A82B2"/>
    <a:srgbClr val="009BD9"/>
    <a:srgbClr val="4BC3FF"/>
    <a:srgbClr val="0097D0"/>
    <a:srgbClr val="009AD8"/>
    <a:srgbClr val="FF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83538" autoAdjust="0"/>
  </p:normalViewPr>
  <p:slideViewPr>
    <p:cSldViewPr>
      <p:cViewPr varScale="1">
        <p:scale>
          <a:sx n="104" d="100"/>
          <a:sy n="104" d="100"/>
        </p:scale>
        <p:origin x="106" y="230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ז'/אלול/תשע"ט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47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9288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626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4632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995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386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524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2213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398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40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435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67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170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30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3929" y="2787774"/>
            <a:ext cx="5040560" cy="486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9" y="3273828"/>
            <a:ext cx="5040560" cy="3780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9662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 indent="-214313">
              <a:buSzPct val="70000"/>
              <a:buFont typeface="Arial"/>
              <a:buChar char="•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1864" y="1009023"/>
            <a:ext cx="8630616" cy="324036"/>
          </a:xfrm>
        </p:spPr>
        <p:txBody>
          <a:bodyPr>
            <a:noAutofit/>
          </a:bodyPr>
          <a:lstStyle>
            <a:lvl1pPr marL="0" indent="0" algn="l">
              <a:lnSpc>
                <a:spcPts val="2175"/>
              </a:lnSpc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3240360" cy="3672408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635896" y="1059582"/>
            <a:ext cx="5256584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3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1059582"/>
            <a:ext cx="8640960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4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555526"/>
            <a:ext cx="8640960" cy="4176464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61724D-B4F9-4189-B542-26A0B30A3C64}"/>
              </a:ext>
            </a:extLst>
          </p:cNvPr>
          <p:cNvSpPr txBox="1">
            <a:spLocks/>
          </p:cNvSpPr>
          <p:nvPr userDrawn="1"/>
        </p:nvSpPr>
        <p:spPr>
          <a:xfrm>
            <a:off x="179512" y="123478"/>
            <a:ext cx="7056784" cy="4312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0097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滴滴见真知   步步显灼见</a:t>
            </a:r>
            <a:endParaRPr lang="en-US" sz="1400" b="1" dirty="0">
              <a:solidFill>
                <a:srgbClr val="009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E90B59-267D-4047-8A9A-96264B607841}"/>
              </a:ext>
            </a:extLst>
          </p:cNvPr>
          <p:cNvSpPr txBox="1">
            <a:spLocks/>
          </p:cNvSpPr>
          <p:nvPr/>
        </p:nvSpPr>
        <p:spPr>
          <a:xfrm>
            <a:off x="323528" y="17634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FC843-FAA8-4D8F-8085-80A6CEE2C0A4}"/>
              </a:ext>
            </a:extLst>
          </p:cNvPr>
          <p:cNvSpPr txBox="1">
            <a:spLocks/>
          </p:cNvSpPr>
          <p:nvPr/>
        </p:nvSpPr>
        <p:spPr>
          <a:xfrm>
            <a:off x="475928" y="19158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ABA027-0784-45BE-AC0F-47031C17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6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6AEE2C-91A1-42FE-8054-1ACE9E0B1E22}"/>
              </a:ext>
            </a:extLst>
          </p:cNvPr>
          <p:cNvSpPr txBox="1"/>
          <p:nvPr/>
        </p:nvSpPr>
        <p:spPr>
          <a:xfrm>
            <a:off x="899592" y="239550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阿菲金安装验收标准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70DC17-7410-4A00-B473-4A57EC50A6B4}"/>
              </a:ext>
            </a:extLst>
          </p:cNvPr>
          <p:cNvSpPr txBox="1"/>
          <p:nvPr/>
        </p:nvSpPr>
        <p:spPr>
          <a:xfrm>
            <a:off x="899592" y="336383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挤奶点安装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20F72C-1EDA-45EE-B4CE-DBFA9253BE28}"/>
              </a:ext>
            </a:extLst>
          </p:cNvPr>
          <p:cNvSpPr txBox="1"/>
          <p:nvPr/>
        </p:nvSpPr>
        <p:spPr>
          <a:xfrm>
            <a:off x="880592" y="420383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阿菲金技术部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AB4544-2C74-48E4-BE41-6B1E470073EF}"/>
              </a:ext>
            </a:extLst>
          </p:cNvPr>
          <p:cNvCxnSpPr/>
          <p:nvPr/>
        </p:nvCxnSpPr>
        <p:spPr>
          <a:xfrm>
            <a:off x="971600" y="4083918"/>
            <a:ext cx="11160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5272" y="1758213"/>
            <a:ext cx="4810784" cy="2376264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以两个挤奶位间隔点为基点，清洗左安装在该挤奶位左侧基点垂直线上，可旋转或折叠收起。</a:t>
            </a: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13.10 </a:t>
            </a:r>
            <a:r>
              <a:rPr lang="zh-CN" altLang="en-US" sz="1600" dirty="0"/>
              <a:t>清洗座安装位置（并列见图） </a:t>
            </a:r>
            <a:endParaRPr 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BDAE53-FE17-40FC-9B6E-F3B961254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441071"/>
            <a:ext cx="2821252" cy="33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5272" y="1758213"/>
            <a:ext cx="4810784" cy="2376264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以挤奶位左侧间隔点为基点，计量器中心位于该挤奶位左基点右侧</a:t>
            </a:r>
            <a:r>
              <a:rPr lang="en-US" altLang="zh-CN" sz="1200" b="1" dirty="0">
                <a:solidFill>
                  <a:prstClr val="black"/>
                </a:solidFill>
              </a:rPr>
              <a:t>200-300mm</a:t>
            </a:r>
            <a:r>
              <a:rPr lang="zh-CN" altLang="en-US" sz="1200" b="1" dirty="0">
                <a:solidFill>
                  <a:prstClr val="black"/>
                </a:solidFill>
              </a:rPr>
              <a:t>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计量器出口高度距离坑道挡板</a:t>
            </a:r>
            <a:r>
              <a:rPr lang="en-US" altLang="zh-CN" sz="1200" b="1" dirty="0">
                <a:solidFill>
                  <a:prstClr val="black"/>
                </a:solidFill>
              </a:rPr>
              <a:t>220-250mm</a:t>
            </a:r>
            <a:r>
              <a:rPr lang="zh-CN" altLang="en-US" sz="1200" b="1" dirty="0">
                <a:solidFill>
                  <a:prstClr val="black"/>
                </a:solidFill>
              </a:rPr>
              <a:t>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计量器整体放置于坑道挡板下方。</a:t>
            </a: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13.11 </a:t>
            </a:r>
            <a:r>
              <a:rPr lang="zh-CN" altLang="en-US" sz="1600" dirty="0"/>
              <a:t>计量器安装位置（并列见图）</a:t>
            </a:r>
            <a:endParaRPr 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BDAE53-FE17-40FC-9B6E-F3B961254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410006"/>
            <a:ext cx="2304256" cy="273218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61877A-C470-466B-BA2C-4E568D8E5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397" y="2571750"/>
            <a:ext cx="1858603" cy="22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1864" y="1443746"/>
            <a:ext cx="4810784" cy="2376264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在面板嵌入式安装时不建议使用顶丝方式固定</a:t>
            </a:r>
            <a:r>
              <a:rPr lang="en-US" altLang="zh-CN" sz="1200" b="1" dirty="0">
                <a:solidFill>
                  <a:prstClr val="black"/>
                </a:solidFill>
              </a:rPr>
              <a:t>MPC</a:t>
            </a:r>
            <a:r>
              <a:rPr lang="zh-CN" altLang="en-US" sz="1200" b="1" dirty="0">
                <a:solidFill>
                  <a:prstClr val="black"/>
                </a:solidFill>
              </a:rPr>
              <a:t>面板。如顶丝力度过大，容易使</a:t>
            </a:r>
            <a:r>
              <a:rPr lang="en-US" altLang="zh-CN" sz="1200" b="1" dirty="0">
                <a:solidFill>
                  <a:prstClr val="black"/>
                </a:solidFill>
              </a:rPr>
              <a:t>MPC</a:t>
            </a:r>
            <a:r>
              <a:rPr lang="zh-CN" altLang="en-US" sz="1200" b="1" dirty="0">
                <a:solidFill>
                  <a:prstClr val="black"/>
                </a:solidFill>
              </a:rPr>
              <a:t>壳体发生变形，破坏密封结构。造成面板进水。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如只能使用顶丝安装，一定要注意顶丝力度，不要过大。</a:t>
            </a: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13.12 </a:t>
            </a:r>
            <a:r>
              <a:rPr lang="zh-CN" altLang="en-US" sz="1600" dirty="0"/>
              <a:t>挤奶点控制器安装方式 （顶丝力度、完全嵌入式）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4795BD-983F-4362-A1B9-18F347988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08291" y="2055539"/>
            <a:ext cx="2520917" cy="3265307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6D0B33C-5902-4DAD-B98D-574F2A0BD19E}"/>
              </a:ext>
            </a:extLst>
          </p:cNvPr>
          <p:cNvCxnSpPr>
            <a:cxnSpLocks/>
          </p:cNvCxnSpPr>
          <p:nvPr/>
        </p:nvCxnSpPr>
        <p:spPr>
          <a:xfrm flipH="1">
            <a:off x="6948264" y="2283718"/>
            <a:ext cx="576064" cy="348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09FF009-869F-4BF3-A57B-EE0FC592FA2C}"/>
              </a:ext>
            </a:extLst>
          </p:cNvPr>
          <p:cNvSpPr txBox="1"/>
          <p:nvPr/>
        </p:nvSpPr>
        <p:spPr>
          <a:xfrm>
            <a:off x="7524328" y="1982718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变压器额定电压</a:t>
            </a:r>
          </a:p>
        </p:txBody>
      </p:sp>
    </p:spTree>
    <p:extLst>
      <p:ext uri="{BB962C8B-B14F-4D97-AF65-F5344CB8AC3E}">
        <p14:creationId xmlns:p14="http://schemas.microsoft.com/office/powerpoint/2010/main" val="30724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AE1E724-C7A5-4880-9E2D-EC0C854F2C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"/>
          <a:stretch>
            <a:fillRect/>
          </a:stretch>
        </p:blipFill>
        <p:spPr bwMode="auto">
          <a:xfrm>
            <a:off x="5580112" y="1983559"/>
            <a:ext cx="3204410" cy="23117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1864" y="1443746"/>
            <a:ext cx="4810784" cy="2376264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内嵌式安装时，建议采用内嵌底座固定支架方式进行安装。</a:t>
            </a: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13.12 </a:t>
            </a:r>
            <a:r>
              <a:rPr lang="zh-CN" altLang="en-US" sz="1600" dirty="0"/>
              <a:t>挤奶点控制器安装方式 （顶丝力度、完全嵌入式）</a:t>
            </a:r>
            <a:endParaRPr lang="en-US" sz="16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6D0B33C-5902-4DAD-B98D-574F2A0BD19E}"/>
              </a:ext>
            </a:extLst>
          </p:cNvPr>
          <p:cNvCxnSpPr>
            <a:cxnSpLocks/>
          </p:cNvCxnSpPr>
          <p:nvPr/>
        </p:nvCxnSpPr>
        <p:spPr>
          <a:xfrm flipV="1">
            <a:off x="6588224" y="3697794"/>
            <a:ext cx="1187364" cy="746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609FF009-869F-4BF3-A57B-EE0FC592FA2C}"/>
              </a:ext>
            </a:extLst>
          </p:cNvPr>
          <p:cNvSpPr txBox="1"/>
          <p:nvPr/>
        </p:nvSpPr>
        <p:spPr>
          <a:xfrm>
            <a:off x="6011803" y="4446878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MPC</a:t>
            </a:r>
            <a:r>
              <a:rPr lang="zh-CN" altLang="en-US" sz="1050" dirty="0"/>
              <a:t>面板底座固定支架</a:t>
            </a:r>
            <a:endParaRPr lang="en-US" altLang="zh-CN" sz="1050" dirty="0"/>
          </a:p>
        </p:txBody>
      </p:sp>
    </p:spTree>
    <p:extLst>
      <p:ext uri="{BB962C8B-B14F-4D97-AF65-F5344CB8AC3E}">
        <p14:creationId xmlns:p14="http://schemas.microsoft.com/office/powerpoint/2010/main" val="24530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1864" y="1443746"/>
            <a:ext cx="4810784" cy="2376264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zh-CN" sz="1200" b="1" dirty="0">
                <a:solidFill>
                  <a:prstClr val="black"/>
                </a:solidFill>
              </a:rPr>
              <a:t>D</a:t>
            </a:r>
            <a:r>
              <a:rPr lang="zh-CN" altLang="en-US" sz="1200" b="1" dirty="0">
                <a:solidFill>
                  <a:prstClr val="black"/>
                </a:solidFill>
              </a:rPr>
              <a:t>型接头插入端口后（不要讲防护绝缘油注入插槽内）锁紧固定螺丝。</a:t>
            </a: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13.13 </a:t>
            </a:r>
            <a:r>
              <a:rPr lang="zh-CN" altLang="en-US" sz="1600" dirty="0"/>
              <a:t>挤奶点控制器</a:t>
            </a:r>
            <a:r>
              <a:rPr lang="en-US" altLang="zh-CN" sz="1600" dirty="0"/>
              <a:t>D</a:t>
            </a:r>
            <a:r>
              <a:rPr lang="zh-CN" altLang="en-US" sz="1600" dirty="0"/>
              <a:t>型连接线螺丝锁紧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381A68-F2C7-4718-BF57-C47FB7B55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15766"/>
            <a:ext cx="2819752" cy="20224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5C1C374-BB21-4BF8-B5A6-6C98B3FE8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715766"/>
            <a:ext cx="3061243" cy="20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594366"/>
            <a:ext cx="4810784" cy="2376264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挤奶点接线必须有接线盒保护。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可采用阿菲金原装接线盒（如右上图）。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也可采用其他满足</a:t>
            </a:r>
            <a:r>
              <a:rPr lang="en-US" altLang="zh-CN" sz="1200" b="1" dirty="0">
                <a:solidFill>
                  <a:prstClr val="black"/>
                </a:solidFill>
              </a:rPr>
              <a:t>IP66</a:t>
            </a:r>
            <a:r>
              <a:rPr lang="zh-CN" altLang="en-US" sz="1200" b="1" dirty="0">
                <a:solidFill>
                  <a:prstClr val="black"/>
                </a:solidFill>
              </a:rPr>
              <a:t>防护等级的接线盒（如右下图）。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线路进出接线盒的端子也必须满足</a:t>
            </a:r>
            <a:r>
              <a:rPr lang="en-US" altLang="zh-CN" sz="1200" b="1" dirty="0">
                <a:solidFill>
                  <a:prstClr val="black"/>
                </a:solidFill>
              </a:rPr>
              <a:t>IP66</a:t>
            </a:r>
            <a:r>
              <a:rPr lang="zh-CN" altLang="en-US" sz="1200" b="1" dirty="0">
                <a:solidFill>
                  <a:prstClr val="black"/>
                </a:solidFill>
              </a:rPr>
              <a:t>防护等级要求。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13.14 </a:t>
            </a:r>
            <a:r>
              <a:rPr lang="zh-CN" altLang="en-US" sz="1600" dirty="0"/>
              <a:t>奶点控制器接线盒防护等级（</a:t>
            </a:r>
            <a:r>
              <a:rPr lang="en-US" altLang="zh-CN" sz="1600" dirty="0"/>
              <a:t>IP66</a:t>
            </a:r>
            <a:r>
              <a:rPr lang="zh-CN" altLang="en-US" sz="1600" dirty="0"/>
              <a:t>及以上）</a:t>
            </a:r>
            <a:endParaRPr lang="en-US" altLang="zh-CN" sz="1600" dirty="0"/>
          </a:p>
          <a:p>
            <a:r>
              <a:rPr lang="en-US" altLang="zh-CN" sz="1600" dirty="0"/>
              <a:t>13.15 </a:t>
            </a:r>
            <a:r>
              <a:rPr lang="zh-CN" altLang="en-US" sz="1600" dirty="0"/>
              <a:t>挤奶点控制器接线盒穿线端口符合</a:t>
            </a:r>
            <a:r>
              <a:rPr lang="en-US" altLang="zh-CN" sz="1600" dirty="0"/>
              <a:t>IP66</a:t>
            </a:r>
            <a:endParaRPr 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4D3D36A-4F3E-4B4F-98A5-69CB7616D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497" y="1102676"/>
            <a:ext cx="2414092" cy="20623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90A664-EBA9-40E7-9597-52FC1278CE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568"/>
          <a:stretch/>
        </p:blipFill>
        <p:spPr>
          <a:xfrm>
            <a:off x="2791716" y="3003798"/>
            <a:ext cx="3131040" cy="19885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2F73F0D-5A81-431F-BBC2-62A8A3C649E7}"/>
              </a:ext>
            </a:extLst>
          </p:cNvPr>
          <p:cNvSpPr/>
          <p:nvPr/>
        </p:nvSpPr>
        <p:spPr>
          <a:xfrm>
            <a:off x="2843808" y="4407434"/>
            <a:ext cx="3024336" cy="159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7CAC8EC-00EF-488A-960B-773D1BF9C2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309" y="3258728"/>
            <a:ext cx="2484478" cy="16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6701D9-E57A-4543-9C5A-7E1373628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6891FC-5EA5-464F-8728-DE44AD570353}"/>
              </a:ext>
            </a:extLst>
          </p:cNvPr>
          <p:cNvSpPr/>
          <p:nvPr/>
        </p:nvSpPr>
        <p:spPr>
          <a:xfrm>
            <a:off x="0" y="1660165"/>
            <a:ext cx="9144000" cy="1823170"/>
          </a:xfrm>
          <a:prstGeom prst="rect">
            <a:avLst/>
          </a:prstGeom>
          <a:solidFill>
            <a:srgbClr val="0096C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76079D-B0FC-45AB-81B0-3048A7EA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0165"/>
            <a:ext cx="1818578" cy="18231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D2E091-0072-4E6B-8823-EDCEABC21171}"/>
              </a:ext>
            </a:extLst>
          </p:cNvPr>
          <p:cNvSpPr txBox="1"/>
          <p:nvPr/>
        </p:nvSpPr>
        <p:spPr>
          <a:xfrm>
            <a:off x="1259632" y="3579862"/>
            <a:ext cx="18092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</a:p>
        </p:txBody>
      </p:sp>
      <p:pic>
        <p:nvPicPr>
          <p:cNvPr id="11" name="Picture 62">
            <a:extLst>
              <a:ext uri="{FF2B5EF4-FFF2-40B4-BE49-F238E27FC236}">
                <a16:creationId xmlns:a16="http://schemas.microsoft.com/office/drawing/2014/main" id="{E10C97DA-9C2E-401D-8313-EAEBCF69A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05"/>
          <a:stretch/>
        </p:blipFill>
        <p:spPr>
          <a:xfrm>
            <a:off x="6444208" y="267494"/>
            <a:ext cx="2454922" cy="5956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A2D6D2-F786-44D0-9D7D-DBC3FF25F2AD}"/>
              </a:ext>
            </a:extLst>
          </p:cNvPr>
          <p:cNvSpPr txBox="1"/>
          <p:nvPr/>
        </p:nvSpPr>
        <p:spPr>
          <a:xfrm>
            <a:off x="3779912" y="2017752"/>
            <a:ext cx="28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>
                <a:solidFill>
                  <a:schemeClr val="bg1"/>
                </a:solidFill>
                <a:cs typeface="Arial" panose="020B0604020202020204" pitchFamily="34" charset="0"/>
              </a:rPr>
              <a:t>Thanks!</a:t>
            </a:r>
            <a:endParaRPr lang="zh-CN" altLang="en-US" sz="6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单向稳压器，功率计算：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负载功率 </a:t>
            </a:r>
            <a:r>
              <a:rPr lang="en-US" altLang="zh-CN" sz="1200" b="1" dirty="0">
                <a:solidFill>
                  <a:prstClr val="black"/>
                </a:solidFill>
              </a:rPr>
              <a:t>x 1.5</a:t>
            </a: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13.1 </a:t>
            </a:r>
            <a:r>
              <a:rPr lang="zh-CN" altLang="en-US" sz="1600" dirty="0"/>
              <a:t>有合格的稳压器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3" name="图片 22" descr="图片包含 室内, 建筑物, 地面&#10;&#10;描述已自动生成">
            <a:extLst>
              <a:ext uri="{FF2B5EF4-FFF2-40B4-BE49-F238E27FC236}">
                <a16:creationId xmlns:a16="http://schemas.microsoft.com/office/drawing/2014/main" id="{913EB2FD-14AB-4D46-A227-77AA0CDE9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50" y="2571750"/>
            <a:ext cx="3428998" cy="257174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006CC3-F040-4F7D-86BF-78E0DAA8B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578578"/>
            <a:ext cx="3312368" cy="25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zh-CN" sz="1200" b="1" dirty="0">
                <a:solidFill>
                  <a:prstClr val="black"/>
                </a:solidFill>
              </a:rPr>
              <a:t>MPC</a:t>
            </a:r>
            <a:r>
              <a:rPr lang="zh-CN" altLang="en-US" sz="1200" b="1" dirty="0">
                <a:solidFill>
                  <a:prstClr val="black"/>
                </a:solidFill>
              </a:rPr>
              <a:t>面板供电主电缆按照下述表格进行线径配置。</a:t>
            </a: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13.2 </a:t>
            </a:r>
            <a:r>
              <a:rPr lang="zh-CN" altLang="en-US" sz="1600" dirty="0"/>
              <a:t>挤奶点变压器至挤奶点电缆直径符合要求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2E01A36-089A-481C-AA94-FF13802E6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181857"/>
            <a:ext cx="5251013" cy="29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变压器功率计算方法：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zh-CN" sz="1200" b="1" dirty="0">
                <a:solidFill>
                  <a:prstClr val="black"/>
                </a:solidFill>
              </a:rPr>
              <a:t>P=75 x N</a:t>
            </a: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zh-CN" sz="1200" b="1" dirty="0">
                <a:solidFill>
                  <a:prstClr val="black"/>
                </a:solidFill>
              </a:rPr>
              <a:t>P</a:t>
            </a:r>
            <a:r>
              <a:rPr lang="zh-CN" altLang="en-US" sz="1200" b="1" dirty="0">
                <a:solidFill>
                  <a:prstClr val="black"/>
                </a:solidFill>
              </a:rPr>
              <a:t>为变压器额定功率（</a:t>
            </a:r>
            <a:r>
              <a:rPr lang="en-US" altLang="zh-CN" sz="1200" b="1" dirty="0">
                <a:solidFill>
                  <a:prstClr val="black"/>
                </a:solidFill>
              </a:rPr>
              <a:t>W</a:t>
            </a:r>
            <a:r>
              <a:rPr lang="zh-CN" altLang="en-US" sz="1200" b="1" dirty="0">
                <a:solidFill>
                  <a:prstClr val="black"/>
                </a:solidFill>
              </a:rPr>
              <a:t>，瓦特），</a:t>
            </a:r>
            <a:r>
              <a:rPr lang="en-US" altLang="zh-CN" sz="1200" b="1" dirty="0">
                <a:solidFill>
                  <a:prstClr val="black"/>
                </a:solidFill>
              </a:rPr>
              <a:t>N</a:t>
            </a:r>
            <a:r>
              <a:rPr lang="zh-CN" altLang="en-US" sz="1200" b="1" dirty="0">
                <a:solidFill>
                  <a:prstClr val="black"/>
                </a:solidFill>
              </a:rPr>
              <a:t>为该变压器供电的挤奶点数量。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13.3 </a:t>
            </a:r>
            <a:r>
              <a:rPr lang="zh-CN" altLang="en-US" sz="1600" dirty="0"/>
              <a:t>挤奶点变压器功率配置符合要求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962CCE-8A0D-4991-983A-E54892F04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427734"/>
            <a:ext cx="2736514" cy="2571750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C903ECC-A215-483E-8A6A-3B2E0AE62FC7}"/>
              </a:ext>
            </a:extLst>
          </p:cNvPr>
          <p:cNvCxnSpPr/>
          <p:nvPr/>
        </p:nvCxnSpPr>
        <p:spPr>
          <a:xfrm>
            <a:off x="4788024" y="3579862"/>
            <a:ext cx="1512168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A296E04-8DD5-4162-91B9-E04BA2C037C3}"/>
              </a:ext>
            </a:extLst>
          </p:cNvPr>
          <p:cNvSpPr txBox="1"/>
          <p:nvPr/>
        </p:nvSpPr>
        <p:spPr>
          <a:xfrm>
            <a:off x="3707904" y="3452904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变压器额定功率</a:t>
            </a:r>
          </a:p>
        </p:txBody>
      </p:sp>
    </p:spTree>
    <p:extLst>
      <p:ext uri="{BB962C8B-B14F-4D97-AF65-F5344CB8AC3E}">
        <p14:creationId xmlns:p14="http://schemas.microsoft.com/office/powerpoint/2010/main" val="31666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挤奶点变压器输出电压范围</a:t>
            </a:r>
            <a:r>
              <a:rPr lang="en-US" altLang="zh-CN" sz="1200" b="1" dirty="0">
                <a:solidFill>
                  <a:prstClr val="black"/>
                </a:solidFill>
              </a:rPr>
              <a:t>24-26VAC</a:t>
            </a:r>
            <a:r>
              <a:rPr lang="zh-CN" altLang="en-US" sz="1200" b="1" dirty="0">
                <a:solidFill>
                  <a:prstClr val="black"/>
                </a:solidFill>
              </a:rPr>
              <a:t>（负条件下）。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13.4 </a:t>
            </a:r>
            <a:r>
              <a:rPr lang="zh-CN" altLang="en-US" sz="1600" dirty="0"/>
              <a:t>挤奶点变压器电压输出符合要求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962CCE-8A0D-4991-983A-E54892F04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427734"/>
            <a:ext cx="2736514" cy="2571750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C903ECC-A215-483E-8A6A-3B2E0AE62FC7}"/>
              </a:ext>
            </a:extLst>
          </p:cNvPr>
          <p:cNvCxnSpPr>
            <a:cxnSpLocks/>
          </p:cNvCxnSpPr>
          <p:nvPr/>
        </p:nvCxnSpPr>
        <p:spPr>
          <a:xfrm>
            <a:off x="4788024" y="3579862"/>
            <a:ext cx="208823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A296E04-8DD5-4162-91B9-E04BA2C037C3}"/>
              </a:ext>
            </a:extLst>
          </p:cNvPr>
          <p:cNvSpPr txBox="1"/>
          <p:nvPr/>
        </p:nvSpPr>
        <p:spPr>
          <a:xfrm>
            <a:off x="3707904" y="3452904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/>
              <a:t>变压器额定电压</a:t>
            </a:r>
          </a:p>
        </p:txBody>
      </p:sp>
    </p:spTree>
    <p:extLst>
      <p:ext uri="{BB962C8B-B14F-4D97-AF65-F5344CB8AC3E}">
        <p14:creationId xmlns:p14="http://schemas.microsoft.com/office/powerpoint/2010/main" val="4033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zh-CN" sz="1200" b="1" dirty="0">
                <a:solidFill>
                  <a:prstClr val="black"/>
                </a:solidFill>
              </a:rPr>
              <a:t>220V</a:t>
            </a:r>
            <a:r>
              <a:rPr lang="zh-CN" altLang="en-US" sz="1200" b="1" dirty="0">
                <a:solidFill>
                  <a:prstClr val="black"/>
                </a:solidFill>
              </a:rPr>
              <a:t>输入项接地，</a:t>
            </a:r>
            <a:r>
              <a:rPr lang="en-US" altLang="zh-CN" sz="1200" b="1" dirty="0">
                <a:solidFill>
                  <a:prstClr val="black"/>
                </a:solidFill>
              </a:rPr>
              <a:t>24V</a:t>
            </a:r>
            <a:r>
              <a:rPr lang="zh-CN" altLang="en-US" sz="1200" b="1" dirty="0">
                <a:solidFill>
                  <a:prstClr val="black"/>
                </a:solidFill>
              </a:rPr>
              <a:t>输出项禁止接地。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13.5 </a:t>
            </a:r>
            <a:r>
              <a:rPr lang="zh-CN" altLang="en-US" sz="1600" dirty="0"/>
              <a:t>挤奶点电源电缆不允许接地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4DFC29-2046-4A99-823D-C19BD7602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040094"/>
            <a:ext cx="4623612" cy="3103405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017389B-18F1-4DCB-82C2-FABA18B0C2E6}"/>
              </a:ext>
            </a:extLst>
          </p:cNvPr>
          <p:cNvCxnSpPr/>
          <p:nvPr/>
        </p:nvCxnSpPr>
        <p:spPr>
          <a:xfrm>
            <a:off x="3491880" y="2705554"/>
            <a:ext cx="1512168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F82C4A8-0D7B-4CC7-97E9-41122767DBFF}"/>
              </a:ext>
            </a:extLst>
          </p:cNvPr>
          <p:cNvSpPr txBox="1"/>
          <p:nvPr/>
        </p:nvSpPr>
        <p:spPr>
          <a:xfrm>
            <a:off x="2411760" y="2578596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220V</a:t>
            </a:r>
            <a:r>
              <a:rPr lang="zh-CN" altLang="en-US" sz="1050" dirty="0"/>
              <a:t>输入项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3842A41-0F50-4D16-A454-836319D3617C}"/>
              </a:ext>
            </a:extLst>
          </p:cNvPr>
          <p:cNvCxnSpPr/>
          <p:nvPr/>
        </p:nvCxnSpPr>
        <p:spPr>
          <a:xfrm>
            <a:off x="3491880" y="3864528"/>
            <a:ext cx="1512168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0508C5F-2C74-4D2C-9FB6-54CBA86605E4}"/>
              </a:ext>
            </a:extLst>
          </p:cNvPr>
          <p:cNvSpPr txBox="1"/>
          <p:nvPr/>
        </p:nvSpPr>
        <p:spPr>
          <a:xfrm>
            <a:off x="2411760" y="3737570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24V</a:t>
            </a:r>
            <a:r>
              <a:rPr lang="zh-CN" altLang="en-US" sz="1050" dirty="0"/>
              <a:t>输出项</a:t>
            </a:r>
          </a:p>
        </p:txBody>
      </p:sp>
    </p:spTree>
    <p:extLst>
      <p:ext uri="{BB962C8B-B14F-4D97-AF65-F5344CB8AC3E}">
        <p14:creationId xmlns:p14="http://schemas.microsoft.com/office/powerpoint/2010/main" val="35089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3110" y="2283718"/>
            <a:ext cx="8630616" cy="2376264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以两个挤奶位间隔点为基点，电磁阀在挤奶位右侧间隔点左</a:t>
            </a:r>
            <a:r>
              <a:rPr lang="en-US" altLang="zh-CN" sz="1200" b="1" dirty="0">
                <a:solidFill>
                  <a:prstClr val="black"/>
                </a:solidFill>
              </a:rPr>
              <a:t>150mm</a:t>
            </a:r>
            <a:r>
              <a:rPr lang="zh-CN" altLang="en-US" sz="1200" b="1" dirty="0">
                <a:solidFill>
                  <a:prstClr val="black"/>
                </a:solidFill>
              </a:rPr>
              <a:t>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脉动器在挤奶位左侧间隔点右</a:t>
            </a:r>
            <a:r>
              <a:rPr lang="en-US" altLang="zh-CN" sz="1200" b="1" dirty="0">
                <a:solidFill>
                  <a:prstClr val="black"/>
                </a:solidFill>
              </a:rPr>
              <a:t>150mm</a:t>
            </a:r>
            <a:r>
              <a:rPr lang="zh-CN" altLang="en-US" sz="1200" b="1" dirty="0">
                <a:solidFill>
                  <a:prstClr val="black"/>
                </a:solidFill>
              </a:rPr>
              <a:t>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13.6 </a:t>
            </a:r>
            <a:r>
              <a:rPr lang="zh-CN" altLang="en-US" sz="1600" dirty="0"/>
              <a:t>脉动器安装位置 （并列见图）</a:t>
            </a:r>
            <a:endParaRPr lang="en-US" altLang="zh-CN" sz="1600" dirty="0"/>
          </a:p>
          <a:p>
            <a:r>
              <a:rPr lang="en-US" altLang="zh-CN" sz="1600" dirty="0"/>
              <a:t>13.7 </a:t>
            </a:r>
            <a:r>
              <a:rPr lang="zh-CN" altLang="en-US" sz="1600" dirty="0"/>
              <a:t>脱杯，真空关闭电磁阀安装位置（并列见图）</a:t>
            </a:r>
            <a:endParaRPr lang="en-US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D3EC75D-2AF8-4076-BA58-86A1E1040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441071"/>
            <a:ext cx="2664296" cy="35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5272" y="1758213"/>
            <a:ext cx="4810784" cy="2376264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以两个挤奶位间隔点为基点，</a:t>
            </a:r>
            <a:r>
              <a:rPr lang="en-US" altLang="zh-CN" sz="1200" b="1" dirty="0">
                <a:solidFill>
                  <a:prstClr val="black"/>
                </a:solidFill>
              </a:rPr>
              <a:t>MPC</a:t>
            </a:r>
            <a:r>
              <a:rPr lang="zh-CN" altLang="en-US" sz="1200" b="1" dirty="0">
                <a:solidFill>
                  <a:prstClr val="black"/>
                </a:solidFill>
              </a:rPr>
              <a:t>控制面板安装在该挤奶位右侧基点垂直线上。高度可根据挤奶工身高调整。</a:t>
            </a: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13.8 </a:t>
            </a:r>
            <a:r>
              <a:rPr lang="en-US" altLang="zh-CN" sz="1600" dirty="0"/>
              <a:t>MPC</a:t>
            </a:r>
            <a:r>
              <a:rPr lang="zh-CN" altLang="en-US" sz="1600" dirty="0"/>
              <a:t>安装位置（并列见图）</a:t>
            </a:r>
            <a:endParaRPr lang="en-US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D3EC75D-2AF8-4076-BA58-86A1E1040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441071"/>
            <a:ext cx="2664296" cy="35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——13. </a:t>
            </a:r>
            <a:r>
              <a:rPr lang="zh-CN" altLang="en-US" cap="small" dirty="0">
                <a:solidFill>
                  <a:schemeClr val="tx1"/>
                </a:solidFill>
              </a:rPr>
              <a:t>挤奶点安装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5272" y="1758213"/>
            <a:ext cx="4810784" cy="2376264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脱杯气缸可水平安装，也可垂直安装。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脱杯绳升降点位于挤奶位左侧，靠近两个挤奶位间隔位置。</a:t>
            </a:r>
            <a:endParaRPr lang="en-US" altLang="zh-CN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13.9 </a:t>
            </a:r>
            <a:r>
              <a:rPr lang="zh-CN" altLang="en-US" sz="1600" dirty="0"/>
              <a:t>脱杯气缸安装位置（并列见图）</a:t>
            </a:r>
            <a:endParaRPr lang="en-US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D3EC75D-2AF8-4076-BA58-86A1E1040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441071"/>
            <a:ext cx="2664296" cy="35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ECAA0B"/>
      </a:accent5>
      <a:accent6>
        <a:srgbClr val="DB4A21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1213</Words>
  <Application>Microsoft Office PowerPoint</Application>
  <PresentationFormat>全屏显示(16:9)</PresentationFormat>
  <Paragraphs>166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Theme</vt:lpstr>
      <vt:lpstr>PowerPoint 演示文稿</vt:lpstr>
      <vt:lpstr>阿菲金安装验收标准——13. 挤奶点安装</vt:lpstr>
      <vt:lpstr>阿菲金安装验收标准——13. 挤奶点安装</vt:lpstr>
      <vt:lpstr>阿菲金安装验收标准——13. 挤奶点安装</vt:lpstr>
      <vt:lpstr>阿菲金安装验收标准——13. 挤奶点安装</vt:lpstr>
      <vt:lpstr>阿菲金安装验收标准——13. 挤奶点安装</vt:lpstr>
      <vt:lpstr>阿菲金安装验收标准——13. 挤奶点安装</vt:lpstr>
      <vt:lpstr>阿菲金安装验收标准——13. 挤奶点安装</vt:lpstr>
      <vt:lpstr>阿菲金安装验收标准——13. 挤奶点安装</vt:lpstr>
      <vt:lpstr>阿菲金安装验收标准——13. 挤奶点安装</vt:lpstr>
      <vt:lpstr>阿菲金安装验收标准——13. 挤奶点安装</vt:lpstr>
      <vt:lpstr>阿菲金安装验收标准——13. 挤奶点安装</vt:lpstr>
      <vt:lpstr>阿菲金安装验收标准——13. 挤奶点安装</vt:lpstr>
      <vt:lpstr>阿菲金安装验收标准——13. 挤奶点安装</vt:lpstr>
      <vt:lpstr>阿菲金安装验收标准——13. 挤奶点安装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Celia Cui</dc:creator>
  <cp:lastModifiedBy>Yi Yu</cp:lastModifiedBy>
  <cp:revision>106</cp:revision>
  <dcterms:created xsi:type="dcterms:W3CDTF">2019-08-13T08:57:06Z</dcterms:created>
  <dcterms:modified xsi:type="dcterms:W3CDTF">2019-09-07T06:43:13Z</dcterms:modified>
</cp:coreProperties>
</file>