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6" r:id="rId2"/>
    <p:sldId id="322" r:id="rId3"/>
    <p:sldId id="365" r:id="rId4"/>
    <p:sldId id="368" r:id="rId5"/>
    <p:sldId id="379" r:id="rId6"/>
    <p:sldId id="380" r:id="rId7"/>
    <p:sldId id="381" r:id="rId8"/>
    <p:sldId id="382" r:id="rId9"/>
    <p:sldId id="383" r:id="rId10"/>
    <p:sldId id="387" r:id="rId11"/>
    <p:sldId id="388" r:id="rId12"/>
    <p:sldId id="389" r:id="rId13"/>
    <p:sldId id="390" r:id="rId14"/>
    <p:sldId id="385" r:id="rId15"/>
    <p:sldId id="386" r:id="rId16"/>
    <p:sldId id="348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83538" autoAdjust="0"/>
  </p:normalViewPr>
  <p:slideViewPr>
    <p:cSldViewPr>
      <p:cViewPr varScale="1">
        <p:scale>
          <a:sx n="113" d="100"/>
          <a:sy n="113" d="100"/>
        </p:scale>
        <p:origin x="557" y="8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ה'/אלול/תשע"ט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733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319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78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784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6565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76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477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35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911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149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265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398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517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奶管路安装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8.9 </a:t>
            </a:r>
            <a:r>
              <a:rPr lang="zh-CN" altLang="en-US" sz="1600" dirty="0"/>
              <a:t>奶管路的安装坡度（</a:t>
            </a:r>
            <a:r>
              <a:rPr lang="en-US" altLang="zh-CN" sz="1600" dirty="0"/>
              <a:t>1-2%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FFE903-8782-4B29-9445-6B57A0D0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1" y="2037558"/>
            <a:ext cx="5509737" cy="303302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79AA227-462D-4133-9595-C1F40353A016}"/>
              </a:ext>
            </a:extLst>
          </p:cNvPr>
          <p:cNvCxnSpPr/>
          <p:nvPr/>
        </p:nvCxnSpPr>
        <p:spPr>
          <a:xfrm>
            <a:off x="2195736" y="2931790"/>
            <a:ext cx="4536504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3E3A7E4-3025-42A3-9599-93DCE2D68643}"/>
              </a:ext>
            </a:extLst>
          </p:cNvPr>
          <p:cNvSpPr txBox="1"/>
          <p:nvPr/>
        </p:nvSpPr>
        <p:spPr>
          <a:xfrm>
            <a:off x="3635896" y="372387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坡度：</a:t>
            </a:r>
            <a:r>
              <a:rPr lang="en-US" altLang="zh-CN" sz="1600" b="1" dirty="0">
                <a:solidFill>
                  <a:srgbClr val="FF0000"/>
                </a:solidFill>
              </a:rPr>
              <a:t>1-2%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如题。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8.10 </a:t>
            </a:r>
            <a:r>
              <a:rPr lang="zh-CN" altLang="en-US" sz="1600" dirty="0"/>
              <a:t>奶管路连接件（卡箍）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1849D9-C9D7-4F8B-996A-2899747C8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87939"/>
            <a:ext cx="5418290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常用喉箍式或夹扣式。材质必须为</a:t>
            </a:r>
            <a:r>
              <a:rPr lang="en-US" altLang="zh-CN" sz="1200" dirty="0">
                <a:solidFill>
                  <a:prstClr val="black"/>
                </a:solidFill>
              </a:rPr>
              <a:t>S.S304</a:t>
            </a:r>
            <a:r>
              <a:rPr lang="zh-CN" altLang="en-US" sz="1200" dirty="0">
                <a:solidFill>
                  <a:prstClr val="black"/>
                </a:solidFill>
              </a:rPr>
              <a:t>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8.11 </a:t>
            </a:r>
            <a:r>
              <a:rPr lang="zh-CN" altLang="en-US" sz="1600" dirty="0"/>
              <a:t>奶管入口夹选材（</a:t>
            </a:r>
            <a:r>
              <a:rPr lang="en-US" altLang="zh-CN" sz="1600" dirty="0"/>
              <a:t>SS304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BC0BAD-4C4E-40B8-A9A6-EA96B732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43758"/>
            <a:ext cx="2531407" cy="16524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16DD45-2BAD-4C5C-9070-B69EEA8EF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597415"/>
            <a:ext cx="2232853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1864" y="1709080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如题。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8.12 </a:t>
            </a:r>
            <a:r>
              <a:rPr lang="zh-CN" altLang="en-US" sz="1600" dirty="0"/>
              <a:t>管路接头是否套接（胀接式）</a:t>
            </a:r>
            <a:endParaRPr lang="en-US" altLang="zh-CN" sz="1600" dirty="0"/>
          </a:p>
          <a:p>
            <a:r>
              <a:rPr lang="en-US" altLang="zh-CN" sz="1600" dirty="0"/>
              <a:t>8.13 </a:t>
            </a:r>
            <a:r>
              <a:rPr lang="zh-CN" altLang="en-US" sz="1600" dirty="0"/>
              <a:t>管路接头氩弧焊焊接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1849D9-C9D7-4F8B-996A-2899747C8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04491"/>
            <a:ext cx="4770218" cy="30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采用拉拔工艺使奶罐入口与奶管无死角，不需要密封圈。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8.14 </a:t>
            </a:r>
            <a:r>
              <a:rPr lang="zh-CN" altLang="en-US" sz="1600" dirty="0"/>
              <a:t>采用拉拔一体式奶管入口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827E96-129A-4C1B-94AF-9070FBAA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62291"/>
            <a:ext cx="2446232" cy="2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2787774"/>
            <a:ext cx="8712968" cy="187220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如题。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8.15 </a:t>
            </a:r>
            <a:r>
              <a:rPr lang="zh-CN" altLang="en-US" sz="1600" dirty="0"/>
              <a:t>奶管入口夹无毛刺（现场开孔安装）</a:t>
            </a:r>
            <a:endParaRPr lang="en-US" altLang="zh-CN" sz="1600" dirty="0"/>
          </a:p>
          <a:p>
            <a:r>
              <a:rPr lang="en-US" altLang="zh-CN" sz="1600" dirty="0"/>
              <a:t>8.16 </a:t>
            </a:r>
            <a:r>
              <a:rPr lang="zh-CN" altLang="en-US" sz="1600" dirty="0"/>
              <a:t>奶管入口夹内外倒角（现场开孔安装）</a:t>
            </a:r>
            <a:endParaRPr lang="en-US" altLang="zh-CN" sz="1600" dirty="0"/>
          </a:p>
          <a:p>
            <a:r>
              <a:rPr lang="en-US" altLang="zh-CN" sz="1600" dirty="0"/>
              <a:t>8.17 </a:t>
            </a:r>
            <a:r>
              <a:rPr lang="zh-CN" altLang="en-US" sz="1600" dirty="0"/>
              <a:t>奶管入口夹插入奶管（现场开孔安装）</a:t>
            </a:r>
            <a:endParaRPr lang="en-US" altLang="zh-CN" sz="1600" dirty="0"/>
          </a:p>
          <a:p>
            <a:r>
              <a:rPr lang="en-US" altLang="zh-CN" sz="1600" dirty="0"/>
              <a:t>8.18 </a:t>
            </a:r>
            <a:r>
              <a:rPr lang="zh-CN" altLang="en-US" sz="1600" dirty="0"/>
              <a:t>奶管入口夹开孔口径一致（现场开孔安装）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718B20-F290-4DD6-B28A-248CF1C0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479495"/>
            <a:ext cx="41338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8.1 </a:t>
            </a:r>
            <a:r>
              <a:rPr lang="zh-CN" altLang="en-US" sz="1600" dirty="0"/>
              <a:t>管路规格表</a:t>
            </a:r>
            <a:endParaRPr lang="en-US" sz="16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6D12157-6D86-4ABF-BD89-FFE717664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78891"/>
              </p:ext>
            </p:extLst>
          </p:nvPr>
        </p:nvGraphicFramePr>
        <p:xfrm>
          <a:off x="1403648" y="1563637"/>
          <a:ext cx="4176464" cy="25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177">
                  <a:extLst>
                    <a:ext uri="{9D8B030D-6E8A-4147-A177-3AD203B41FA5}">
                      <a16:colId xmlns:a16="http://schemas.microsoft.com/office/drawing/2014/main" val="1888971309"/>
                    </a:ext>
                  </a:extLst>
                </a:gridCol>
                <a:gridCol w="1603287">
                  <a:extLst>
                    <a:ext uri="{9D8B030D-6E8A-4147-A177-3AD203B41FA5}">
                      <a16:colId xmlns:a16="http://schemas.microsoft.com/office/drawing/2014/main" val="404084553"/>
                    </a:ext>
                  </a:extLst>
                </a:gridCol>
              </a:tblGrid>
              <a:tr h="6186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在该管路上流向收集管的挤奶点数量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奶管路直径</a:t>
                      </a:r>
                      <a:r>
                        <a:rPr lang="en-US" sz="1200" u="none" strike="noStrike">
                          <a:effectLst/>
                        </a:rPr>
                        <a:t>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7149517"/>
                  </a:ext>
                </a:extLst>
              </a:tr>
              <a:tr h="623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6-24 </a:t>
                      </a:r>
                      <a:r>
                        <a:rPr lang="zh-CN" altLang="en-US" sz="1200" u="none" strike="noStrike" dirty="0">
                          <a:effectLst/>
                        </a:rPr>
                        <a:t>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76mm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3277543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25-64</a:t>
                      </a:r>
                      <a:r>
                        <a:rPr lang="zh-CN" altLang="en-US" sz="1200" u="none" strike="noStrike">
                          <a:effectLst/>
                        </a:rPr>
                        <a:t>位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101.6mm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OR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2x76mm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654552"/>
                  </a:ext>
                </a:extLst>
              </a:tr>
              <a:tr h="65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65-120</a:t>
                      </a:r>
                      <a:r>
                        <a:rPr lang="zh-CN" altLang="en-US" sz="1200" u="none" strike="noStrike">
                          <a:effectLst/>
                        </a:rPr>
                        <a:t>位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2x101.6mm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815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0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管路支架间距如超过</a:t>
            </a:r>
            <a:r>
              <a:rPr lang="en-US" altLang="zh-CN" sz="1200" dirty="0">
                <a:solidFill>
                  <a:prstClr val="black"/>
                </a:solidFill>
              </a:rPr>
              <a:t>1.5M</a:t>
            </a:r>
            <a:r>
              <a:rPr lang="zh-CN" altLang="en-US" sz="1200" dirty="0">
                <a:solidFill>
                  <a:prstClr val="black"/>
                </a:solidFill>
              </a:rPr>
              <a:t>，会造成管路下沉，在管路中形成积液，无法流出。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8.2 </a:t>
            </a:r>
            <a:r>
              <a:rPr lang="zh-CN" altLang="en-US" sz="1600" dirty="0"/>
              <a:t>管路支架间距不超过</a:t>
            </a:r>
            <a:r>
              <a:rPr lang="en-US" altLang="zh-CN" sz="1600" dirty="0"/>
              <a:t>1.5</a:t>
            </a:r>
            <a:r>
              <a:rPr lang="zh-CN" altLang="en-US" sz="1600" dirty="0"/>
              <a:t>米</a:t>
            </a:r>
            <a:endParaRPr 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B09682-873B-424F-9AF5-E2115805B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49" y="2192922"/>
            <a:ext cx="5516048" cy="2967667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86EF10F9-F69F-4444-9C89-A3DD146BF8F6}"/>
              </a:ext>
            </a:extLst>
          </p:cNvPr>
          <p:cNvSpPr/>
          <p:nvPr/>
        </p:nvSpPr>
        <p:spPr>
          <a:xfrm>
            <a:off x="5277373" y="3481174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47B27C5-2433-47BB-9A42-D29890BB7220}"/>
              </a:ext>
            </a:extLst>
          </p:cNvPr>
          <p:cNvSpPr/>
          <p:nvPr/>
        </p:nvSpPr>
        <p:spPr>
          <a:xfrm>
            <a:off x="3995936" y="2724019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97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坑道内管路支架必须为不锈钢材质。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8.3</a:t>
            </a:r>
            <a:r>
              <a:rPr lang="zh-CN" altLang="en-US" sz="1600" dirty="0"/>
              <a:t>管路支架材质（不锈钢）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FFE903-8782-4B29-9445-6B57A0D0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1" y="2037558"/>
            <a:ext cx="5509737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坑道内管路全部保持一致坡度，彼此平行。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8.4 </a:t>
            </a:r>
            <a:r>
              <a:rPr lang="zh-CN" altLang="en-US" sz="1600" dirty="0"/>
              <a:t>管路坡度的一致性（坑道内管路坡向一致）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FFE903-8782-4B29-9445-6B57A0D0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1" y="2037558"/>
            <a:ext cx="5509737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保证计量器在挤奶时的真空稳定。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8.5 </a:t>
            </a:r>
            <a:r>
              <a:rPr lang="zh-CN" altLang="en-US" sz="1600" dirty="0"/>
              <a:t>集乳罐和奶管路最近的奶管路入口夹之间的距离（大于</a:t>
            </a:r>
            <a:r>
              <a:rPr lang="en-US" altLang="zh-CN" sz="1600" dirty="0"/>
              <a:t>50cm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2B2682-9930-4DF5-8775-C76F8544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195010"/>
            <a:ext cx="5256584" cy="294849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7577985-E7EE-42F2-92CE-03F7EFA8A1DF}"/>
              </a:ext>
            </a:extLst>
          </p:cNvPr>
          <p:cNvCxnSpPr>
            <a:cxnSpLocks/>
            <a:stCxn id="4" idx="1"/>
          </p:cNvCxnSpPr>
          <p:nvPr/>
        </p:nvCxnSpPr>
        <p:spPr>
          <a:xfrm flipV="1">
            <a:off x="2699792" y="3579863"/>
            <a:ext cx="2592288" cy="893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56B1EFA-AFE9-4A31-9F9E-8E1955A5D049}"/>
              </a:ext>
            </a:extLst>
          </p:cNvPr>
          <p:cNvSpPr txBox="1"/>
          <p:nvPr/>
        </p:nvSpPr>
        <p:spPr>
          <a:xfrm>
            <a:off x="3635896" y="372387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&gt;50cm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收奶系统有独立的控制箱。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控制箱电源由独立的短路保护器（不连接其他负载）供电。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控制箱内系统地线接入供电系统地线（等电位端子）。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8.6 </a:t>
            </a:r>
            <a:r>
              <a:rPr lang="zh-CN" altLang="en-US" sz="1600" dirty="0"/>
              <a:t>收奶系统，独立断路保护，接地（说明）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275C93-4DD9-4599-9E69-C74BCCE1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104478"/>
            <a:ext cx="3211529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食品级卫生管，光洁度</a:t>
            </a:r>
            <a:r>
              <a:rPr lang="en-US" altLang="zh-CN" sz="1200" dirty="0">
                <a:solidFill>
                  <a:prstClr val="black"/>
                </a:solidFill>
              </a:rPr>
              <a:t>Ra0.8</a:t>
            </a:r>
            <a:r>
              <a:rPr lang="zh-CN" altLang="en-US" sz="1200" dirty="0">
                <a:solidFill>
                  <a:prstClr val="black"/>
                </a:solidFill>
              </a:rPr>
              <a:t>以上。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8.7 </a:t>
            </a:r>
            <a:r>
              <a:rPr lang="zh-CN" altLang="en-US" sz="1600" dirty="0"/>
              <a:t>奶管路材质（</a:t>
            </a:r>
            <a:r>
              <a:rPr lang="en-US" altLang="zh-CN" sz="1600" dirty="0"/>
              <a:t>304</a:t>
            </a:r>
            <a:r>
              <a:rPr lang="zh-CN" altLang="en-US" sz="1600" dirty="0"/>
              <a:t>不锈钢，卫生级镜面抛光）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FFE903-8782-4B29-9445-6B57A0D0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1" y="2037558"/>
            <a:ext cx="5509737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——8. </a:t>
            </a:r>
            <a:r>
              <a:rPr lang="zh-CN" altLang="en-US" cap="small" dirty="0">
                <a:solidFill>
                  <a:schemeClr val="tx1"/>
                </a:solidFill>
              </a:rPr>
              <a:t>奶管路安装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如题。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8.8 </a:t>
            </a:r>
            <a:r>
              <a:rPr lang="zh-CN" altLang="en-US" sz="1600" dirty="0"/>
              <a:t>奶管路壁厚（直径</a:t>
            </a:r>
            <a:r>
              <a:rPr lang="en-US" altLang="zh-CN" sz="1600" dirty="0"/>
              <a:t>3</a:t>
            </a:r>
            <a:r>
              <a:rPr lang="zh-CN" altLang="en-US" sz="1600" dirty="0"/>
              <a:t>寸以上大于</a:t>
            </a:r>
            <a:r>
              <a:rPr lang="en-US" altLang="zh-CN" sz="1600" dirty="0"/>
              <a:t>1.5, </a:t>
            </a:r>
            <a:r>
              <a:rPr lang="zh-CN" altLang="en-US" sz="1600" dirty="0"/>
              <a:t>直径三寸以下大于</a:t>
            </a:r>
            <a:r>
              <a:rPr lang="en-US" altLang="zh-CN" sz="1600" dirty="0"/>
              <a:t>1.2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8E8F94-3C66-4CE9-81A3-F7CE5DAA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1" y="2037558"/>
            <a:ext cx="5509737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1028</Words>
  <Application>Microsoft Office PowerPoint</Application>
  <PresentationFormat>全屏显示(16:9)</PresentationFormat>
  <Paragraphs>161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Office Theme</vt:lpstr>
      <vt:lpstr>PowerPoint 演示文稿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阿菲金安装验收标准——8. 奶管路安装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47</cp:revision>
  <dcterms:created xsi:type="dcterms:W3CDTF">2019-08-13T08:57:06Z</dcterms:created>
  <dcterms:modified xsi:type="dcterms:W3CDTF">2019-09-05T08:47:06Z</dcterms:modified>
</cp:coreProperties>
</file>