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46" r:id="rId2"/>
    <p:sldId id="362" r:id="rId3"/>
    <p:sldId id="366" r:id="rId4"/>
    <p:sldId id="364" r:id="rId5"/>
    <p:sldId id="363" r:id="rId6"/>
    <p:sldId id="435" r:id="rId7"/>
    <p:sldId id="436" r:id="rId8"/>
    <p:sldId id="437" r:id="rId9"/>
    <p:sldId id="438" r:id="rId10"/>
    <p:sldId id="439" r:id="rId11"/>
    <p:sldId id="348" r:id="rId1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ir Asiskovich" initials="MA" lastIdx="12" clrIdx="0"/>
  <p:cmAuthor id="1" name="Oren Drori" initials="OD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CF"/>
    <a:srgbClr val="016FFE"/>
    <a:srgbClr val="126F94"/>
    <a:srgbClr val="0A82B2"/>
    <a:srgbClr val="009BD9"/>
    <a:srgbClr val="4BC3FF"/>
    <a:srgbClr val="0097D0"/>
    <a:srgbClr val="009AD8"/>
    <a:srgbClr val="FFFF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8" autoAdjust="0"/>
    <p:restoredTop sz="96366" autoAdjust="0"/>
  </p:normalViewPr>
  <p:slideViewPr>
    <p:cSldViewPr>
      <p:cViewPr varScale="1">
        <p:scale>
          <a:sx n="113" d="100"/>
          <a:sy n="113" d="100"/>
        </p:scale>
        <p:origin x="557" y="77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12"/>
    </p:cViewPr>
  </p:sorterViewPr>
  <p:notesViewPr>
    <p:cSldViewPr>
      <p:cViewPr varScale="1">
        <p:scale>
          <a:sx n="55" d="100"/>
          <a:sy n="55" d="100"/>
        </p:scale>
        <p:origin x="288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782E6-B906-4446-BBF1-B65FBE32E466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29D64-4C35-4A78-A8D1-EC1A8A96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5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BE8B65A-2D3E-4436-BC22-ECCCEC12CA3F}" type="datetimeFigureOut">
              <a:rPr lang="he-IL" smtClean="0"/>
              <a:t>י"ט/אלול/תשע"ט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9DD6E90-A4E6-4695-9860-169ED2E001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899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144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23929" y="2787774"/>
            <a:ext cx="5040560" cy="48605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300" b="1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9" y="3273828"/>
            <a:ext cx="5040560" cy="378042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2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779662"/>
            <a:ext cx="82296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6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76975"/>
            <a:ext cx="8640960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9622"/>
            <a:ext cx="8640960" cy="3240360"/>
          </a:xfrm>
        </p:spPr>
        <p:txBody>
          <a:bodyPr/>
          <a:lstStyle>
            <a:lvl1pPr marL="257175" indent="-257175">
              <a:lnSpc>
                <a:spcPts val="1950"/>
              </a:lnSpc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270000" indent="-214313">
              <a:buSzPct val="70000"/>
              <a:buFont typeface="Arial"/>
              <a:buChar char="•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61864" y="1009023"/>
            <a:ext cx="8630616" cy="324036"/>
          </a:xfrm>
        </p:spPr>
        <p:txBody>
          <a:bodyPr>
            <a:noAutofit/>
          </a:bodyPr>
          <a:lstStyle>
            <a:lvl1pPr marL="0" indent="0" algn="l">
              <a:lnSpc>
                <a:spcPts val="2175"/>
              </a:lnSpc>
              <a:buNone/>
              <a:defRPr sz="240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886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55526"/>
            <a:ext cx="8640960" cy="4320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9582"/>
            <a:ext cx="3240360" cy="3672408"/>
          </a:xfrm>
        </p:spPr>
        <p:txBody>
          <a:bodyPr/>
          <a:lstStyle>
            <a:lvl1pPr marL="257175" indent="-257175">
              <a:lnSpc>
                <a:spcPts val="1950"/>
              </a:lnSpc>
              <a:buFont typeface="Arial"/>
              <a:buChar char="•"/>
              <a:defRPr sz="20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635896" y="1059582"/>
            <a:ext cx="5256584" cy="3672408"/>
          </a:xfrm>
        </p:spPr>
        <p:txBody>
          <a:bodyPr/>
          <a:lstStyle>
            <a:lvl1pPr marL="285750" indent="-285750">
              <a:lnSpc>
                <a:spcPts val="1950"/>
              </a:lnSpc>
              <a:buFont typeface="Arial"/>
              <a:buChar char="•"/>
              <a:defRPr sz="20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235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55526"/>
            <a:ext cx="8640960" cy="4320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51520" y="1059582"/>
            <a:ext cx="8640960" cy="3672408"/>
          </a:xfrm>
        </p:spPr>
        <p:txBody>
          <a:bodyPr/>
          <a:lstStyle>
            <a:lvl1pPr marL="285750" indent="-285750">
              <a:lnSpc>
                <a:spcPts val="1950"/>
              </a:lnSpc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4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51520" y="555526"/>
            <a:ext cx="8640960" cy="4176464"/>
          </a:xfrm>
        </p:spPr>
        <p:txBody>
          <a:bodyPr/>
          <a:lstStyle>
            <a:lvl1pPr marL="285750" indent="-285750">
              <a:lnSpc>
                <a:spcPts val="1950"/>
              </a:lnSpc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5997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555526"/>
            <a:ext cx="8640960" cy="43204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6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A7617-E099-4C88-A5A1-C5999CC3F97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C61724D-B4F9-4189-B542-26A0B30A3C64}"/>
              </a:ext>
            </a:extLst>
          </p:cNvPr>
          <p:cNvSpPr txBox="1">
            <a:spLocks/>
          </p:cNvSpPr>
          <p:nvPr userDrawn="1"/>
        </p:nvSpPr>
        <p:spPr>
          <a:xfrm>
            <a:off x="179512" y="123478"/>
            <a:ext cx="7056784" cy="43120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b="1" dirty="0">
                <a:solidFill>
                  <a:srgbClr val="0097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滴滴见真知   步步显灼见</a:t>
            </a:r>
            <a:endParaRPr lang="en-US" sz="1400" b="1" dirty="0">
              <a:solidFill>
                <a:srgbClr val="0097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034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1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E90B59-267D-4047-8A9A-96264B607841}"/>
              </a:ext>
            </a:extLst>
          </p:cNvPr>
          <p:cNvSpPr txBox="1">
            <a:spLocks/>
          </p:cNvSpPr>
          <p:nvPr/>
        </p:nvSpPr>
        <p:spPr>
          <a:xfrm>
            <a:off x="323528" y="1763417"/>
            <a:ext cx="6858000" cy="10168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/>
              <a:t>Cover Page Header</a:t>
            </a:r>
            <a:endParaRPr lang="en-US" sz="41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3FC843-FAA8-4D8F-8085-80A6CEE2C0A4}"/>
              </a:ext>
            </a:extLst>
          </p:cNvPr>
          <p:cNvSpPr txBox="1">
            <a:spLocks/>
          </p:cNvSpPr>
          <p:nvPr/>
        </p:nvSpPr>
        <p:spPr>
          <a:xfrm>
            <a:off x="475928" y="1915817"/>
            <a:ext cx="6858000" cy="10168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/>
              <a:t>Cover Page Header</a:t>
            </a:r>
            <a:endParaRPr lang="en-US" sz="41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EABA027-0784-45BE-AC0F-47031C170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3600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C6AEE2C-91A1-42FE-8054-1ACE9E0B1E22}"/>
              </a:ext>
            </a:extLst>
          </p:cNvPr>
          <p:cNvSpPr txBox="1"/>
          <p:nvPr/>
        </p:nvSpPr>
        <p:spPr>
          <a:xfrm>
            <a:off x="899592" y="2395509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阿菲金安装验收标准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970DC17-7410-4A00-B473-4A57EC50A6B4}"/>
              </a:ext>
            </a:extLst>
          </p:cNvPr>
          <p:cNvSpPr txBox="1"/>
          <p:nvPr/>
        </p:nvSpPr>
        <p:spPr>
          <a:xfrm>
            <a:off x="899592" y="336383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空压系统安装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B20F72C-1EDA-45EE-B4CE-DBFA9253BE28}"/>
              </a:ext>
            </a:extLst>
          </p:cNvPr>
          <p:cNvSpPr txBox="1"/>
          <p:nvPr/>
        </p:nvSpPr>
        <p:spPr>
          <a:xfrm>
            <a:off x="880592" y="4203834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阿菲金技术部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6AB4544-2C74-48E4-BE41-6B1E470073EF}"/>
              </a:ext>
            </a:extLst>
          </p:cNvPr>
          <p:cNvCxnSpPr/>
          <p:nvPr/>
        </p:nvCxnSpPr>
        <p:spPr>
          <a:xfrm>
            <a:off x="971600" y="4083918"/>
            <a:ext cx="1116000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2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>
            <a:extLst>
              <a:ext uri="{FF2B5EF4-FFF2-40B4-BE49-F238E27FC236}">
                <a16:creationId xmlns:a16="http://schemas.microsoft.com/office/drawing/2014/main" id="{A7AE8AD1-49B7-4B45-B43A-33F43E72DFB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altLang="zh-CN" sz="1600" dirty="0"/>
              <a:t>4.10 </a:t>
            </a:r>
            <a:r>
              <a:rPr lang="zh-CN" altLang="en-US" sz="1600" dirty="0"/>
              <a:t>压缩空气管路尺寸（分群称重）</a:t>
            </a:r>
            <a:endParaRPr lang="zh-CN" altLang="en-US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4C4DCC-BFCD-4532-85FC-A6AEE672ED2A}"/>
              </a:ext>
            </a:extLst>
          </p:cNvPr>
          <p:cNvSpPr txBox="1">
            <a:spLocks/>
          </p:cNvSpPr>
          <p:nvPr/>
        </p:nvSpPr>
        <p:spPr>
          <a:xfrm>
            <a:off x="251520" y="576975"/>
            <a:ext cx="8640960" cy="4320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sz="2000" cap="small" dirty="0">
                <a:solidFill>
                  <a:schemeClr val="tx1"/>
                </a:solidFill>
              </a:rPr>
              <a:t>——4. </a:t>
            </a:r>
            <a:r>
              <a:rPr lang="zh-CN" altLang="en-US" sz="2000" cap="small" dirty="0">
                <a:solidFill>
                  <a:schemeClr val="tx1"/>
                </a:solidFill>
              </a:rPr>
              <a:t>空压系统安装</a:t>
            </a:r>
            <a:endParaRPr lang="he-IL" sz="2000" cap="small" dirty="0">
              <a:solidFill>
                <a:schemeClr val="tx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9E1710E-759D-419F-B631-FDC544E4A951}"/>
              </a:ext>
            </a:extLst>
          </p:cNvPr>
          <p:cNvSpPr txBox="1"/>
          <p:nvPr/>
        </p:nvSpPr>
        <p:spPr>
          <a:xfrm>
            <a:off x="179512" y="1426522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accent4"/>
                </a:solidFill>
              </a:rPr>
              <a:t>进气管直径</a:t>
            </a:r>
            <a:r>
              <a:rPr lang="en-US" altLang="zh-CN" sz="1200" dirty="0">
                <a:solidFill>
                  <a:schemeClr val="accent4"/>
                </a:solidFill>
              </a:rPr>
              <a:t>8mm</a:t>
            </a:r>
            <a:r>
              <a:rPr lang="zh-CN" altLang="en-US" sz="1200" dirty="0">
                <a:solidFill>
                  <a:schemeClr val="accent4"/>
                </a:solidFill>
              </a:rPr>
              <a:t>以上。</a:t>
            </a:r>
          </a:p>
        </p:txBody>
      </p:sp>
    </p:spTree>
    <p:extLst>
      <p:ext uri="{BB962C8B-B14F-4D97-AF65-F5344CB8AC3E}">
        <p14:creationId xmlns:p14="http://schemas.microsoft.com/office/powerpoint/2010/main" val="205197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16701D9-E57A-4543-9C5A-7E1373628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87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36891FC-5EA5-464F-8728-DE44AD570353}"/>
              </a:ext>
            </a:extLst>
          </p:cNvPr>
          <p:cNvSpPr/>
          <p:nvPr/>
        </p:nvSpPr>
        <p:spPr>
          <a:xfrm>
            <a:off x="0" y="1660165"/>
            <a:ext cx="9144000" cy="1823170"/>
          </a:xfrm>
          <a:prstGeom prst="rect">
            <a:avLst/>
          </a:prstGeom>
          <a:solidFill>
            <a:srgbClr val="0096CF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476079D-B0FC-45AB-81B0-3048A7EA99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60165"/>
            <a:ext cx="1818578" cy="182317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CD2E091-0072-4E6B-8823-EDCEABC21171}"/>
              </a:ext>
            </a:extLst>
          </p:cNvPr>
          <p:cNvSpPr txBox="1"/>
          <p:nvPr/>
        </p:nvSpPr>
        <p:spPr>
          <a:xfrm>
            <a:off x="1259632" y="3579862"/>
            <a:ext cx="180924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阿菲金微信公众号</a:t>
            </a:r>
          </a:p>
        </p:txBody>
      </p:sp>
      <p:pic>
        <p:nvPicPr>
          <p:cNvPr id="11" name="Picture 62">
            <a:extLst>
              <a:ext uri="{FF2B5EF4-FFF2-40B4-BE49-F238E27FC236}">
                <a16:creationId xmlns:a16="http://schemas.microsoft.com/office/drawing/2014/main" id="{E10C97DA-9C2E-401D-8313-EAEBCF69A4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505"/>
          <a:stretch/>
        </p:blipFill>
        <p:spPr>
          <a:xfrm>
            <a:off x="6444208" y="267494"/>
            <a:ext cx="2454922" cy="59565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BA2D6D2-F786-44D0-9D7D-DBC3FF25F2AD}"/>
              </a:ext>
            </a:extLst>
          </p:cNvPr>
          <p:cNvSpPr txBox="1"/>
          <p:nvPr/>
        </p:nvSpPr>
        <p:spPr>
          <a:xfrm>
            <a:off x="3779912" y="2017752"/>
            <a:ext cx="2899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i="1" dirty="0">
                <a:solidFill>
                  <a:schemeClr val="bg1"/>
                </a:solidFill>
                <a:cs typeface="Arial" panose="020B0604020202020204" pitchFamily="34" charset="0"/>
              </a:rPr>
              <a:t>Thanks!</a:t>
            </a:r>
            <a:endParaRPr lang="zh-CN" altLang="en-US" sz="6600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6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A99E7738-F86C-443E-8351-D5E7EF8A4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4088" y="1441071"/>
            <a:ext cx="2988993" cy="3240088"/>
          </a:xfrm>
          <a:prstGeom prst="rect">
            <a:avLst/>
          </a:prstGeom>
        </p:spPr>
      </p:pic>
      <p:sp>
        <p:nvSpPr>
          <p:cNvPr id="4" name="副标题 3">
            <a:extLst>
              <a:ext uri="{FF2B5EF4-FFF2-40B4-BE49-F238E27FC236}">
                <a16:creationId xmlns:a16="http://schemas.microsoft.com/office/drawing/2014/main" id="{6AE2F9A9-BD24-43EB-AEF1-0B27FFF7A8A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altLang="zh-CN" sz="1600" dirty="0"/>
              <a:t>4.1 </a:t>
            </a:r>
            <a:r>
              <a:rPr lang="zh-CN" altLang="en-US" sz="1600" dirty="0"/>
              <a:t>空压系统，独立断路保护，接地（说明）</a:t>
            </a:r>
            <a:endParaRPr lang="zh-CN" altLang="en-US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B42D4FC-3C7F-4AA5-81F8-19A4D6F89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1441071"/>
            <a:ext cx="2139576" cy="324008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DA530AD-57B0-45ED-BAC7-1ABA1E9FC58F}"/>
              </a:ext>
            </a:extLst>
          </p:cNvPr>
          <p:cNvSpPr txBox="1">
            <a:spLocks/>
          </p:cNvSpPr>
          <p:nvPr/>
        </p:nvSpPr>
        <p:spPr>
          <a:xfrm>
            <a:off x="251520" y="576975"/>
            <a:ext cx="8640960" cy="43204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——4. </a:t>
            </a:r>
            <a:r>
              <a:rPr lang="zh-CN" altLang="en-US" cap="small" dirty="0">
                <a:solidFill>
                  <a:schemeClr val="tx1"/>
                </a:solidFill>
              </a:rPr>
              <a:t>空压系统安装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6F4B78F-A005-42CA-926C-377BB2B55A4F}"/>
              </a:ext>
            </a:extLst>
          </p:cNvPr>
          <p:cNvSpPr txBox="1">
            <a:spLocks/>
          </p:cNvSpPr>
          <p:nvPr/>
        </p:nvSpPr>
        <p:spPr>
          <a:xfrm>
            <a:off x="251520" y="1419622"/>
            <a:ext cx="8640960" cy="324036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687" lvl="1" indent="0">
              <a:buFont typeface="Arial"/>
              <a:buNone/>
            </a:pPr>
            <a:endParaRPr lang="en-US" altLang="zh-CN" sz="1600" b="1" dirty="0">
              <a:solidFill>
                <a:schemeClr val="tx1"/>
              </a:solidFill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Tx/>
              <a:buFont typeface="Arial"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</a:p>
          <a:p>
            <a:pPr marL="228600" indent="-228600" defTabSz="914400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zh-CN" altLang="en-US" sz="1200" dirty="0">
                <a:solidFill>
                  <a:prstClr val="black"/>
                </a:solidFill>
              </a:rPr>
              <a:t>空压机配有专用短路保护器。不能连接其他负载。</a:t>
            </a:r>
            <a:endParaRPr lang="en-US" altLang="zh-CN" sz="1200" dirty="0">
              <a:solidFill>
                <a:prstClr val="black"/>
              </a:solidFill>
            </a:endParaRPr>
          </a:p>
          <a:p>
            <a:pPr marL="228600" indent="-228600" defTabSz="914400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zh-CN" altLang="en-US" sz="1200" dirty="0">
                <a:solidFill>
                  <a:prstClr val="black"/>
                </a:solidFill>
              </a:rPr>
              <a:t>空压机电源进线接地</a:t>
            </a:r>
          </a:p>
          <a:p>
            <a:pPr marL="228600" indent="-228600" defTabSz="914400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zh-CN" altLang="en-US" sz="1200" dirty="0">
                <a:solidFill>
                  <a:prstClr val="black"/>
                </a:solidFill>
              </a:rPr>
              <a:t>空压机电源出线接地</a:t>
            </a:r>
            <a:endParaRPr lang="en-US" altLang="zh-CN" sz="1200" dirty="0">
              <a:solidFill>
                <a:prstClr val="black"/>
              </a:solidFill>
            </a:endParaRPr>
          </a:p>
          <a:p>
            <a:pPr marL="228600" indent="-228600" defTabSz="914400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zh-CN" altLang="en-US" sz="1200" dirty="0">
                <a:solidFill>
                  <a:prstClr val="black"/>
                </a:solidFill>
              </a:rPr>
              <a:t>接地点必须可靠，仅连接在机壳上而没有实际连接地线的此项不合格。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9597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5FCE5DE-7892-4634-938D-1875A4F0D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563" y="1368600"/>
            <a:ext cx="6120680" cy="3197925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C7054B-1992-4672-A6E2-4ADF34C57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accent4"/>
                </a:solidFill>
              </a:rPr>
              <a:t>赶牛器空压系统压力</a:t>
            </a:r>
            <a:r>
              <a:rPr lang="en-US" altLang="zh-CN" sz="1200" dirty="0">
                <a:solidFill>
                  <a:schemeClr val="accent4"/>
                </a:solidFill>
              </a:rPr>
              <a:t>7-8 bar</a:t>
            </a:r>
            <a:r>
              <a:rPr lang="zh-CN" altLang="en-US" sz="1200" dirty="0">
                <a:solidFill>
                  <a:schemeClr val="accent4"/>
                </a:solidFill>
              </a:rPr>
              <a:t>。</a:t>
            </a:r>
            <a:endParaRPr lang="en-US" altLang="zh-CN" sz="1200" dirty="0">
              <a:solidFill>
                <a:schemeClr val="accent4"/>
              </a:solidFill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accent4"/>
                </a:solidFill>
              </a:rPr>
              <a:t>台架气缸空压系统压力</a:t>
            </a:r>
            <a:r>
              <a:rPr lang="en-US" altLang="zh-CN" sz="1200" dirty="0">
                <a:solidFill>
                  <a:schemeClr val="accent4"/>
                </a:solidFill>
              </a:rPr>
              <a:t>6-8 bar</a:t>
            </a:r>
            <a:r>
              <a:rPr lang="zh-CN" altLang="en-US" sz="1200" dirty="0">
                <a:solidFill>
                  <a:schemeClr val="accent4"/>
                </a:solidFill>
              </a:rPr>
              <a:t>。</a:t>
            </a:r>
            <a:endParaRPr lang="en-US" altLang="zh-CN" sz="1200" dirty="0">
              <a:solidFill>
                <a:schemeClr val="accent4"/>
              </a:solidFill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accent4"/>
                </a:solidFill>
              </a:rPr>
              <a:t>真空关闭隔膜阀空压系统压力</a:t>
            </a:r>
            <a:r>
              <a:rPr lang="en-US" altLang="zh-CN" sz="1200" dirty="0">
                <a:solidFill>
                  <a:schemeClr val="accent4"/>
                </a:solidFill>
              </a:rPr>
              <a:t>3-3.5 bar</a:t>
            </a:r>
            <a:r>
              <a:rPr lang="zh-CN" altLang="en-US" sz="1200" dirty="0">
                <a:solidFill>
                  <a:schemeClr val="accent4"/>
                </a:solidFill>
              </a:rPr>
              <a:t>。</a:t>
            </a:r>
            <a:endParaRPr lang="en-US" altLang="zh-CN" sz="1200" dirty="0">
              <a:solidFill>
                <a:schemeClr val="accent4"/>
              </a:solidFill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accent4"/>
                </a:solidFill>
              </a:rPr>
              <a:t>吹奶阀空压系统压力 </a:t>
            </a:r>
            <a:r>
              <a:rPr lang="en-US" altLang="zh-CN" sz="1200" dirty="0">
                <a:solidFill>
                  <a:schemeClr val="accent4"/>
                </a:solidFill>
              </a:rPr>
              <a:t>2-2.5 bar</a:t>
            </a:r>
            <a:r>
              <a:rPr lang="zh-CN" altLang="en-US" sz="1200" dirty="0">
                <a:solidFill>
                  <a:schemeClr val="accent4"/>
                </a:solidFill>
              </a:rPr>
              <a:t>。</a:t>
            </a:r>
            <a:endParaRPr lang="en-US" altLang="zh-CN" sz="1200" dirty="0">
              <a:solidFill>
                <a:schemeClr val="accent4"/>
              </a:solidFill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accent4"/>
                </a:solidFill>
              </a:rPr>
              <a:t>其他气动设备参见设备技术说明要求设定压力。</a:t>
            </a:r>
            <a:endParaRPr lang="en-US" altLang="zh-CN" sz="1200" dirty="0">
              <a:solidFill>
                <a:schemeClr val="accent4"/>
              </a:solidFill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accent4"/>
                </a:solidFill>
              </a:rPr>
              <a:t>空压系统压力只能逐级降低，降压后无法再升压。</a:t>
            </a:r>
            <a:endParaRPr lang="en-US" altLang="zh-CN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副标题 3">
            <a:extLst>
              <a:ext uri="{FF2B5EF4-FFF2-40B4-BE49-F238E27FC236}">
                <a16:creationId xmlns:a16="http://schemas.microsoft.com/office/drawing/2014/main" id="{34FCE166-C243-4D73-AC31-6AEE6069508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fontAlgn="t"/>
            <a:r>
              <a:rPr lang="en-US" altLang="zh-CN" sz="1600" dirty="0"/>
              <a:t>4.2 </a:t>
            </a:r>
            <a:r>
              <a:rPr lang="zh-CN" altLang="zh-CN" sz="1600" dirty="0"/>
              <a:t>各个空压子系统分级调压</a:t>
            </a:r>
          </a:p>
          <a:p>
            <a:endParaRPr lang="zh-CN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634390-40A2-4374-B060-27A4F9BC741B}"/>
              </a:ext>
            </a:extLst>
          </p:cNvPr>
          <p:cNvSpPr txBox="1">
            <a:spLocks/>
          </p:cNvSpPr>
          <p:nvPr/>
        </p:nvSpPr>
        <p:spPr>
          <a:xfrm>
            <a:off x="251520" y="576975"/>
            <a:ext cx="8640960" cy="43204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——4. </a:t>
            </a:r>
            <a:r>
              <a:rPr lang="zh-CN" altLang="en-US" cap="small" dirty="0">
                <a:solidFill>
                  <a:schemeClr val="tx1"/>
                </a:solidFill>
              </a:rPr>
              <a:t>空压系统安装</a:t>
            </a:r>
            <a:endParaRPr lang="he-IL" cap="sm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FBFD23C-F815-4F7C-9483-90F0E4352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64832"/>
            <a:ext cx="7488832" cy="3912755"/>
          </a:xfrm>
          <a:prstGeom prst="rect">
            <a:avLst/>
          </a:prstGeom>
        </p:spPr>
      </p:pic>
      <p:sp>
        <p:nvSpPr>
          <p:cNvPr id="4" name="副标题 3">
            <a:extLst>
              <a:ext uri="{FF2B5EF4-FFF2-40B4-BE49-F238E27FC236}">
                <a16:creationId xmlns:a16="http://schemas.microsoft.com/office/drawing/2014/main" id="{A56BFC7D-B2D2-47AE-AD46-B5F717F260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51312" y="1031562"/>
            <a:ext cx="8630616" cy="324036"/>
          </a:xfrm>
        </p:spPr>
        <p:txBody>
          <a:bodyPr/>
          <a:lstStyle/>
          <a:p>
            <a:pPr fontAlgn="t"/>
            <a:r>
              <a:rPr lang="en-US" altLang="zh-CN" sz="1600" dirty="0"/>
              <a:t>4.3 </a:t>
            </a:r>
            <a:r>
              <a:rPr lang="zh-CN" altLang="zh-CN" sz="1600" dirty="0"/>
              <a:t>吸附式干燥机前后是否安装有过滤器（</a:t>
            </a:r>
            <a:r>
              <a:rPr lang="en-US" altLang="zh-CN" sz="1600" dirty="0"/>
              <a:t>QPSC</a:t>
            </a:r>
            <a:r>
              <a:rPr lang="zh-CN" altLang="zh-CN" sz="1600" dirty="0"/>
              <a:t>）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E9A502-FB7D-49D7-884B-E93C264EA23D}"/>
              </a:ext>
            </a:extLst>
          </p:cNvPr>
          <p:cNvSpPr txBox="1">
            <a:spLocks/>
          </p:cNvSpPr>
          <p:nvPr/>
        </p:nvSpPr>
        <p:spPr>
          <a:xfrm>
            <a:off x="251520" y="576975"/>
            <a:ext cx="8640960" cy="4320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sz="2000" cap="small" dirty="0">
                <a:solidFill>
                  <a:schemeClr val="tx1"/>
                </a:solidFill>
              </a:rPr>
              <a:t>——4. </a:t>
            </a:r>
            <a:r>
              <a:rPr lang="zh-CN" altLang="en-US" sz="2000" cap="small" dirty="0">
                <a:solidFill>
                  <a:schemeClr val="tx1"/>
                </a:solidFill>
              </a:rPr>
              <a:t>空压系统安装</a:t>
            </a:r>
            <a:endParaRPr lang="he-IL" sz="2000" cap="sm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A4ACFB4-5527-4BB3-9FF0-331F5945C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544" y="1441071"/>
            <a:ext cx="4247032" cy="3240088"/>
          </a:xfrm>
          <a:prstGeom prst="rect">
            <a:avLst/>
          </a:prstGeom>
        </p:spPr>
      </p:pic>
      <p:sp>
        <p:nvSpPr>
          <p:cNvPr id="4" name="副标题 3">
            <a:extLst>
              <a:ext uri="{FF2B5EF4-FFF2-40B4-BE49-F238E27FC236}">
                <a16:creationId xmlns:a16="http://schemas.microsoft.com/office/drawing/2014/main" id="{DD22EE7B-A696-488B-A22B-494BA0BBF64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altLang="zh-CN" sz="1600" dirty="0"/>
              <a:t>4.4 </a:t>
            </a:r>
            <a:r>
              <a:rPr lang="zh-CN" altLang="en-US" sz="1600" dirty="0"/>
              <a:t>是否单独配有足够大的空气储气罐（见表）</a:t>
            </a:r>
            <a:endParaRPr lang="zh-CN" altLang="en-US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BF95B88-4864-455F-9141-D0015965BBCD}"/>
              </a:ext>
            </a:extLst>
          </p:cNvPr>
          <p:cNvSpPr txBox="1">
            <a:spLocks/>
          </p:cNvSpPr>
          <p:nvPr/>
        </p:nvSpPr>
        <p:spPr>
          <a:xfrm>
            <a:off x="251520" y="576975"/>
            <a:ext cx="8640960" cy="4320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sz="2000" cap="small" dirty="0">
                <a:solidFill>
                  <a:schemeClr val="tx1"/>
                </a:solidFill>
              </a:rPr>
              <a:t>——4. </a:t>
            </a:r>
            <a:r>
              <a:rPr lang="zh-CN" altLang="en-US" sz="2000" cap="small" dirty="0">
                <a:solidFill>
                  <a:schemeClr val="tx1"/>
                </a:solidFill>
              </a:rPr>
              <a:t>空压系统安装</a:t>
            </a:r>
            <a:endParaRPr lang="he-IL" sz="2000" cap="sm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08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>
            <a:extLst>
              <a:ext uri="{FF2B5EF4-FFF2-40B4-BE49-F238E27FC236}">
                <a16:creationId xmlns:a16="http://schemas.microsoft.com/office/drawing/2014/main" id="{BFB11E02-4433-4171-AD30-86DAFE50A83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altLang="zh-CN" sz="1600" dirty="0"/>
              <a:t>4.5</a:t>
            </a:r>
            <a:r>
              <a:rPr lang="zh-CN" altLang="en-US" sz="1600" dirty="0"/>
              <a:t>空压机功率</a:t>
            </a:r>
            <a:endParaRPr lang="zh-CN" altLang="en-US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3DB031-1269-4889-92CD-350DB8F54967}"/>
              </a:ext>
            </a:extLst>
          </p:cNvPr>
          <p:cNvSpPr txBox="1">
            <a:spLocks/>
          </p:cNvSpPr>
          <p:nvPr/>
        </p:nvSpPr>
        <p:spPr>
          <a:xfrm>
            <a:off x="251520" y="576975"/>
            <a:ext cx="8640960" cy="4320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sz="2000" cap="small" dirty="0">
                <a:solidFill>
                  <a:schemeClr val="tx1"/>
                </a:solidFill>
              </a:rPr>
              <a:t>——4. </a:t>
            </a:r>
            <a:r>
              <a:rPr lang="zh-CN" altLang="en-US" sz="2000" cap="small" dirty="0">
                <a:solidFill>
                  <a:schemeClr val="tx1"/>
                </a:solidFill>
              </a:rPr>
              <a:t>空压系统安装</a:t>
            </a:r>
            <a:endParaRPr lang="he-IL" sz="2000" cap="small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508ED76-5981-4BE4-A6B3-F8F40E675A3C}"/>
              </a:ext>
            </a:extLst>
          </p:cNvPr>
          <p:cNvSpPr/>
          <p:nvPr/>
        </p:nvSpPr>
        <p:spPr>
          <a:xfrm>
            <a:off x="251520" y="1333059"/>
            <a:ext cx="2770310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>
              <a:lnSpc>
                <a:spcPts val="2175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altLang="zh-CN" sz="1600" dirty="0">
                <a:solidFill>
                  <a:schemeClr val="accent1"/>
                </a:solidFill>
              </a:rPr>
              <a:t>4.6</a:t>
            </a:r>
            <a:r>
              <a:rPr lang="zh-CN" altLang="en-US" sz="1600" dirty="0">
                <a:solidFill>
                  <a:schemeClr val="accent1"/>
                </a:solidFill>
              </a:rPr>
              <a:t>空压机工作压力 </a:t>
            </a:r>
            <a:r>
              <a:rPr lang="en-US" altLang="zh-CN" sz="1600" dirty="0">
                <a:solidFill>
                  <a:schemeClr val="accent1"/>
                </a:solidFill>
              </a:rPr>
              <a:t>8 Bar</a:t>
            </a:r>
            <a:r>
              <a:rPr lang="zh-CN" altLang="en-US" sz="1600" dirty="0">
                <a:solidFill>
                  <a:schemeClr val="accent1"/>
                </a:solidFill>
              </a:rPr>
              <a:t>以上</a:t>
            </a:r>
            <a:endParaRPr lang="en-US" altLang="zh-CN" sz="1600" dirty="0">
              <a:solidFill>
                <a:schemeClr val="accent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CC21EB2-1E6D-4B26-B08D-594C86644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275606"/>
            <a:ext cx="3778693" cy="369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2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>
            <a:extLst>
              <a:ext uri="{FF2B5EF4-FFF2-40B4-BE49-F238E27FC236}">
                <a16:creationId xmlns:a16="http://schemas.microsoft.com/office/drawing/2014/main" id="{74F948B7-CD3E-42BB-B821-7E42C0FCD20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altLang="zh-CN" sz="1600" dirty="0"/>
              <a:t>4.7</a:t>
            </a:r>
            <a:r>
              <a:rPr lang="zh-CN" altLang="en-US" sz="1600" dirty="0"/>
              <a:t>压缩空气管路尺寸（主管路）</a:t>
            </a:r>
            <a:endParaRPr lang="zh-CN" altLang="en-US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2425C7-4260-4DB8-A7A2-57141AB82005}"/>
              </a:ext>
            </a:extLst>
          </p:cNvPr>
          <p:cNvSpPr txBox="1">
            <a:spLocks/>
          </p:cNvSpPr>
          <p:nvPr/>
        </p:nvSpPr>
        <p:spPr>
          <a:xfrm>
            <a:off x="251520" y="576975"/>
            <a:ext cx="8640960" cy="4320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sz="2000" cap="small" dirty="0">
                <a:solidFill>
                  <a:schemeClr val="tx1"/>
                </a:solidFill>
              </a:rPr>
              <a:t>——4. </a:t>
            </a:r>
            <a:r>
              <a:rPr lang="zh-CN" altLang="en-US" sz="2000" cap="small" dirty="0">
                <a:solidFill>
                  <a:schemeClr val="tx1"/>
                </a:solidFill>
              </a:rPr>
              <a:t>空压系统安装</a:t>
            </a:r>
            <a:endParaRPr lang="he-IL" sz="2000" cap="small" dirty="0">
              <a:solidFill>
                <a:schemeClr val="tx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F759031-7EEA-44F2-B5B5-B7925943011D}"/>
              </a:ext>
            </a:extLst>
          </p:cNvPr>
          <p:cNvSpPr txBox="1"/>
          <p:nvPr/>
        </p:nvSpPr>
        <p:spPr>
          <a:xfrm>
            <a:off x="179512" y="1491630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accent4"/>
                </a:solidFill>
              </a:rPr>
              <a:t>压缩空气主管路应不小于</a:t>
            </a:r>
            <a:r>
              <a:rPr lang="en-US" altLang="zh-CN" sz="1200" dirty="0">
                <a:solidFill>
                  <a:schemeClr val="accent4"/>
                </a:solidFill>
              </a:rPr>
              <a:t>1</a:t>
            </a:r>
            <a:r>
              <a:rPr lang="zh-CN" altLang="en-US" sz="1200" dirty="0">
                <a:solidFill>
                  <a:schemeClr val="accent4"/>
                </a:solidFill>
              </a:rPr>
              <a:t>英寸</a:t>
            </a:r>
          </a:p>
        </p:txBody>
      </p:sp>
    </p:spTree>
    <p:extLst>
      <p:ext uri="{BB962C8B-B14F-4D97-AF65-F5344CB8AC3E}">
        <p14:creationId xmlns:p14="http://schemas.microsoft.com/office/powerpoint/2010/main" val="94880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>
            <a:extLst>
              <a:ext uri="{FF2B5EF4-FFF2-40B4-BE49-F238E27FC236}">
                <a16:creationId xmlns:a16="http://schemas.microsoft.com/office/drawing/2014/main" id="{DDB94115-7AFD-478F-BF02-516FED238CD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altLang="zh-CN" sz="1600" dirty="0"/>
              <a:t>4.8 </a:t>
            </a:r>
            <a:r>
              <a:rPr lang="zh-CN" altLang="en-US" sz="1600" dirty="0"/>
              <a:t>压缩空气管路尺寸（台架翻门）</a:t>
            </a:r>
            <a:endParaRPr lang="zh-CN" altLang="en-US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88B3E58-DF60-4CB8-A046-10F674E3C83B}"/>
              </a:ext>
            </a:extLst>
          </p:cNvPr>
          <p:cNvSpPr txBox="1">
            <a:spLocks/>
          </p:cNvSpPr>
          <p:nvPr/>
        </p:nvSpPr>
        <p:spPr>
          <a:xfrm>
            <a:off x="251520" y="576975"/>
            <a:ext cx="8640960" cy="4320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sz="2000" cap="small" dirty="0">
                <a:solidFill>
                  <a:schemeClr val="tx1"/>
                </a:solidFill>
              </a:rPr>
              <a:t>——4. </a:t>
            </a:r>
            <a:r>
              <a:rPr lang="zh-CN" altLang="en-US" sz="2000" cap="small" dirty="0">
                <a:solidFill>
                  <a:schemeClr val="tx1"/>
                </a:solidFill>
              </a:rPr>
              <a:t>空压系统安装</a:t>
            </a:r>
            <a:endParaRPr lang="he-IL" sz="2000" cap="small" dirty="0">
              <a:solidFill>
                <a:schemeClr val="tx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26E0A11-0D40-4B87-9B10-4A655AFC4E0D}"/>
              </a:ext>
            </a:extLst>
          </p:cNvPr>
          <p:cNvSpPr txBox="1"/>
          <p:nvPr/>
        </p:nvSpPr>
        <p:spPr>
          <a:xfrm>
            <a:off x="261864" y="1321009"/>
            <a:ext cx="7272808" cy="89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accent4"/>
                </a:solidFill>
              </a:rPr>
              <a:t>台架翻门主管路为</a:t>
            </a:r>
            <a:r>
              <a:rPr lang="en-US" altLang="zh-CN" sz="1200" dirty="0">
                <a:solidFill>
                  <a:schemeClr val="accent4"/>
                </a:solidFill>
              </a:rPr>
              <a:t>1</a:t>
            </a:r>
            <a:r>
              <a:rPr lang="zh-CN" altLang="en-US" sz="1200" dirty="0">
                <a:solidFill>
                  <a:schemeClr val="accent4"/>
                </a:solidFill>
              </a:rPr>
              <a:t>英寸</a:t>
            </a:r>
            <a:endParaRPr lang="en-US" altLang="zh-CN" sz="1200" dirty="0">
              <a:solidFill>
                <a:schemeClr val="accent4"/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accent4"/>
                </a:solidFill>
              </a:rPr>
              <a:t>台架翻门气缸软管尺寸为</a:t>
            </a:r>
            <a:r>
              <a:rPr lang="en-US" altLang="zh-CN" sz="1200" dirty="0">
                <a:solidFill>
                  <a:schemeClr val="accent4"/>
                </a:solidFill>
              </a:rPr>
              <a:t>12mm</a:t>
            </a:r>
            <a:r>
              <a:rPr lang="zh-CN" altLang="en-US" sz="1200" dirty="0">
                <a:solidFill>
                  <a:schemeClr val="accent4"/>
                </a:solidFill>
              </a:rPr>
              <a:t>气管</a:t>
            </a:r>
            <a:endParaRPr lang="en-US" altLang="zh-CN" sz="1200" dirty="0">
              <a:solidFill>
                <a:schemeClr val="accent4"/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accent4"/>
                </a:solidFill>
              </a:rPr>
              <a:t>气缸两端分别采用不同颜色的气管（建议项）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BAA3EA9-DBE9-4FD5-BE38-D8CCCBB61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476682"/>
            <a:ext cx="6876256" cy="21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4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>
            <a:extLst>
              <a:ext uri="{FF2B5EF4-FFF2-40B4-BE49-F238E27FC236}">
                <a16:creationId xmlns:a16="http://schemas.microsoft.com/office/drawing/2014/main" id="{061D053C-706C-4ADD-8590-06719E9ADB9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altLang="zh-CN" sz="1600" dirty="0"/>
              <a:t>4.9 </a:t>
            </a:r>
            <a:r>
              <a:rPr lang="zh-CN" altLang="en-US" sz="1600" dirty="0"/>
              <a:t>压缩空气管路尺寸（赶牛器）</a:t>
            </a:r>
            <a:endParaRPr lang="zh-CN" altLang="en-US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42BBE34-F99C-4861-A57E-A65D0FCAF6C5}"/>
              </a:ext>
            </a:extLst>
          </p:cNvPr>
          <p:cNvSpPr txBox="1">
            <a:spLocks/>
          </p:cNvSpPr>
          <p:nvPr/>
        </p:nvSpPr>
        <p:spPr>
          <a:xfrm>
            <a:off x="251520" y="576975"/>
            <a:ext cx="8640960" cy="4320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sz="2000" cap="small" dirty="0">
                <a:solidFill>
                  <a:schemeClr val="tx1"/>
                </a:solidFill>
              </a:rPr>
              <a:t>——4. </a:t>
            </a:r>
            <a:r>
              <a:rPr lang="zh-CN" altLang="en-US" sz="2000" cap="small" dirty="0">
                <a:solidFill>
                  <a:schemeClr val="tx1"/>
                </a:solidFill>
              </a:rPr>
              <a:t>空压系统安装</a:t>
            </a:r>
            <a:endParaRPr lang="he-IL" sz="2000" cap="small" dirty="0">
              <a:solidFill>
                <a:schemeClr val="tx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A36B640-1196-45B1-A477-F5FC8CB3FBB1}"/>
              </a:ext>
            </a:extLst>
          </p:cNvPr>
          <p:cNvSpPr txBox="1"/>
          <p:nvPr/>
        </p:nvSpPr>
        <p:spPr>
          <a:xfrm>
            <a:off x="217053" y="144107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accent4"/>
                </a:solidFill>
              </a:rPr>
              <a:t>赶牛器压缩空气从压缩机到控制器管路为</a:t>
            </a:r>
            <a:r>
              <a:rPr lang="en-US" altLang="zh-CN" sz="1200" dirty="0">
                <a:solidFill>
                  <a:schemeClr val="accent4"/>
                </a:solidFill>
              </a:rPr>
              <a:t>1</a:t>
            </a:r>
            <a:r>
              <a:rPr lang="zh-CN" altLang="en-US" sz="1200" dirty="0">
                <a:solidFill>
                  <a:schemeClr val="accent4"/>
                </a:solidFill>
              </a:rPr>
              <a:t>英寸镀锌管，控制器出口为</a:t>
            </a:r>
            <a:r>
              <a:rPr lang="en-US" altLang="zh-CN" sz="1200" dirty="0">
                <a:solidFill>
                  <a:schemeClr val="accent4"/>
                </a:solidFill>
              </a:rPr>
              <a:t>12mm</a:t>
            </a:r>
            <a:r>
              <a:rPr lang="zh-CN" altLang="en-US" sz="1200" dirty="0">
                <a:solidFill>
                  <a:schemeClr val="accent4"/>
                </a:solidFill>
              </a:rPr>
              <a:t>以上螺旋管（具体管路以实际厂家为准）</a:t>
            </a:r>
          </a:p>
        </p:txBody>
      </p:sp>
    </p:spTree>
    <p:extLst>
      <p:ext uri="{BB962C8B-B14F-4D97-AF65-F5344CB8AC3E}">
        <p14:creationId xmlns:p14="http://schemas.microsoft.com/office/powerpoint/2010/main" val="321563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4">
      <a:dk1>
        <a:srgbClr val="444949"/>
      </a:dk1>
      <a:lt1>
        <a:sysClr val="window" lastClr="FFFFFF"/>
      </a:lt1>
      <a:dk2>
        <a:srgbClr val="009BD9"/>
      </a:dk2>
      <a:lt2>
        <a:srgbClr val="EAEAEA"/>
      </a:lt2>
      <a:accent1>
        <a:srgbClr val="009BD9"/>
      </a:accent1>
      <a:accent2>
        <a:srgbClr val="005978"/>
      </a:accent2>
      <a:accent3>
        <a:srgbClr val="7F7F7F"/>
      </a:accent3>
      <a:accent4>
        <a:srgbClr val="2A2A2A"/>
      </a:accent4>
      <a:accent5>
        <a:srgbClr val="ECAA0B"/>
      </a:accent5>
      <a:accent6>
        <a:srgbClr val="DB4A21"/>
      </a:accent6>
      <a:hlink>
        <a:srgbClr val="2A2A2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11007</TotalTime>
  <Words>386</Words>
  <Application>Microsoft Office PowerPoint</Application>
  <PresentationFormat>全屏显示(16:9)</PresentationFormat>
  <Paragraphs>45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微软雅黑</vt:lpstr>
      <vt:lpstr>Arial</vt:lpstr>
      <vt:lpstr>Calibri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Celia Cui</dc:creator>
  <cp:lastModifiedBy>Yi Yu</cp:lastModifiedBy>
  <cp:revision>72</cp:revision>
  <dcterms:created xsi:type="dcterms:W3CDTF">2019-08-13T08:57:06Z</dcterms:created>
  <dcterms:modified xsi:type="dcterms:W3CDTF">2019-09-19T06:45:24Z</dcterms:modified>
</cp:coreProperties>
</file>