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46" r:id="rId2"/>
    <p:sldId id="328" r:id="rId3"/>
    <p:sldId id="348" r:id="rId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ir Asiskovich" initials="MA" lastIdx="12" clrIdx="0"/>
  <p:cmAuthor id="1" name="Oren Drori" initials="OD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CF"/>
    <a:srgbClr val="016FFE"/>
    <a:srgbClr val="126F94"/>
    <a:srgbClr val="0A82B2"/>
    <a:srgbClr val="009BD9"/>
    <a:srgbClr val="4BC3FF"/>
    <a:srgbClr val="0097D0"/>
    <a:srgbClr val="009AD8"/>
    <a:srgbClr val="FF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8" autoAdjust="0"/>
    <p:restoredTop sz="83538" autoAdjust="0"/>
  </p:normalViewPr>
  <p:slideViewPr>
    <p:cSldViewPr>
      <p:cViewPr varScale="1">
        <p:scale>
          <a:sx n="110" d="100"/>
          <a:sy n="110" d="100"/>
        </p:scale>
        <p:origin x="1138" y="67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12"/>
    </p:cViewPr>
  </p:sorterViewPr>
  <p:notesViewPr>
    <p:cSldViewPr>
      <p:cViewPr varScale="1">
        <p:scale>
          <a:sx n="55" d="100"/>
          <a:sy n="55" d="100"/>
        </p:scale>
        <p:origin x="288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782E6-B906-4446-BBF1-B65FBE32E46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29D64-4C35-4A78-A8D1-EC1A8A96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5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BE8B65A-2D3E-4436-BC22-ECCCEC12CA3F}" type="datetimeFigureOut">
              <a:rPr lang="he-IL" smtClean="0"/>
              <a:t>ט"ז/אלול/תשע"ט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DD6E90-A4E6-4695-9860-169ED2E001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899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1/3 : 2/:3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179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23929" y="2787774"/>
            <a:ext cx="5040560" cy="4860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9" y="3273828"/>
            <a:ext cx="5040560" cy="378042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779662"/>
            <a:ext cx="82296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76975"/>
            <a:ext cx="8640960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9622"/>
            <a:ext cx="8640960" cy="3240360"/>
          </a:xfrm>
        </p:spPr>
        <p:txBody>
          <a:bodyPr/>
          <a:lstStyle>
            <a:lvl1pPr marL="257175" indent="-257175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 indent="-214313">
              <a:buSzPct val="70000"/>
              <a:buFont typeface="Arial"/>
              <a:buChar char="•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61864" y="1009023"/>
            <a:ext cx="8630616" cy="324036"/>
          </a:xfrm>
        </p:spPr>
        <p:txBody>
          <a:bodyPr>
            <a:noAutofit/>
          </a:bodyPr>
          <a:lstStyle>
            <a:lvl1pPr marL="0" indent="0" algn="l">
              <a:lnSpc>
                <a:spcPts val="2175"/>
              </a:lnSpc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886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9582"/>
            <a:ext cx="3240360" cy="3672408"/>
          </a:xfrm>
        </p:spPr>
        <p:txBody>
          <a:bodyPr/>
          <a:lstStyle>
            <a:lvl1pPr marL="257175" indent="-257175">
              <a:lnSpc>
                <a:spcPts val="1950"/>
              </a:lnSpc>
              <a:buFont typeface="Arial"/>
              <a:buChar char="•"/>
              <a:defRPr sz="20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635896" y="1059582"/>
            <a:ext cx="5256584" cy="3672408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0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35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51520" y="1059582"/>
            <a:ext cx="8640960" cy="3672408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4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51520" y="555526"/>
            <a:ext cx="8640960" cy="4176464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5997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6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A7617-E099-4C88-A5A1-C5999CC3F97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C61724D-B4F9-4189-B542-26A0B30A3C64}"/>
              </a:ext>
            </a:extLst>
          </p:cNvPr>
          <p:cNvSpPr txBox="1">
            <a:spLocks/>
          </p:cNvSpPr>
          <p:nvPr userDrawn="1"/>
        </p:nvSpPr>
        <p:spPr>
          <a:xfrm>
            <a:off x="179512" y="123478"/>
            <a:ext cx="7056784" cy="4312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b="1" dirty="0">
                <a:solidFill>
                  <a:srgbClr val="0097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滴滴见真知   步步显灼见</a:t>
            </a:r>
            <a:endParaRPr lang="en-US" sz="1400" b="1" dirty="0">
              <a:solidFill>
                <a:srgbClr val="0097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034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1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E90B59-267D-4047-8A9A-96264B607841}"/>
              </a:ext>
            </a:extLst>
          </p:cNvPr>
          <p:cNvSpPr txBox="1">
            <a:spLocks/>
          </p:cNvSpPr>
          <p:nvPr/>
        </p:nvSpPr>
        <p:spPr>
          <a:xfrm>
            <a:off x="323528" y="1763417"/>
            <a:ext cx="6858000" cy="10168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/>
              <a:t>Cover Page Header</a:t>
            </a:r>
            <a:endParaRPr lang="en-US" sz="41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3FC843-FAA8-4D8F-8085-80A6CEE2C0A4}"/>
              </a:ext>
            </a:extLst>
          </p:cNvPr>
          <p:cNvSpPr txBox="1">
            <a:spLocks/>
          </p:cNvSpPr>
          <p:nvPr/>
        </p:nvSpPr>
        <p:spPr>
          <a:xfrm>
            <a:off x="475928" y="1915817"/>
            <a:ext cx="6858000" cy="10168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/>
              <a:t>Cover Page Header</a:t>
            </a:r>
            <a:endParaRPr lang="en-US" sz="41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EABA027-0784-45BE-AC0F-47031C170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3600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C6AEE2C-91A1-42FE-8054-1ACE9E0B1E22}"/>
              </a:ext>
            </a:extLst>
          </p:cNvPr>
          <p:cNvSpPr txBox="1"/>
          <p:nvPr/>
        </p:nvSpPr>
        <p:spPr>
          <a:xfrm>
            <a:off x="899592" y="2395509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阿菲金安装验收标准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970DC17-7410-4A00-B473-4A57EC50A6B4}"/>
              </a:ext>
            </a:extLst>
          </p:cNvPr>
          <p:cNvSpPr txBox="1"/>
          <p:nvPr/>
        </p:nvSpPr>
        <p:spPr>
          <a:xfrm>
            <a:off x="899592" y="336383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电控箱安装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B20F72C-1EDA-45EE-B4CE-DBFA9253BE28}"/>
              </a:ext>
            </a:extLst>
          </p:cNvPr>
          <p:cNvSpPr txBox="1"/>
          <p:nvPr/>
        </p:nvSpPr>
        <p:spPr>
          <a:xfrm>
            <a:off x="880592" y="4203834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阿菲金技术部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6AB4544-2C74-48E4-BE41-6B1E470073EF}"/>
              </a:ext>
            </a:extLst>
          </p:cNvPr>
          <p:cNvCxnSpPr/>
          <p:nvPr/>
        </p:nvCxnSpPr>
        <p:spPr>
          <a:xfrm>
            <a:off x="971600" y="4083918"/>
            <a:ext cx="11160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2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068" y="563823"/>
            <a:ext cx="2106234" cy="9002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1"/>
            <a:r>
              <a:rPr lang="en-US" sz="2700" cap="small" dirty="0">
                <a:solidFill>
                  <a:schemeClr val="bg1"/>
                </a:solidFill>
              </a:rPr>
              <a:t>Image (White)</a:t>
            </a:r>
          </a:p>
        </p:txBody>
      </p:sp>
      <p:pic>
        <p:nvPicPr>
          <p:cNvPr id="2049" name="Picture 3">
            <a:extLst>
              <a:ext uri="{FF2B5EF4-FFF2-40B4-BE49-F238E27FC236}">
                <a16:creationId xmlns:a16="http://schemas.microsoft.com/office/drawing/2014/main" id="{9E2FAC1D-1A31-4879-BBF7-D0185A07D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838" y="1275606"/>
            <a:ext cx="3418862" cy="2952328"/>
          </a:xfrm>
          <a:prstGeom prst="rect">
            <a:avLst/>
          </a:prstGeom>
          <a:ln w="317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0525730A-C51F-4113-81BF-BA70BA1CF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65617" y="-242180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6C6DE4-2D22-4DE4-8131-7DA48A504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08417" y="-1964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需要有独立的供电系统，做专门适用于奶厅的电控柜，同时便于增加奶厅稳压器或者</a:t>
            </a:r>
            <a:r>
              <a:rPr kumimoji="0" lang="en-US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UPS</a:t>
            </a:r>
            <a:r>
              <a:rPr kumimoji="0" lang="zh-C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，便于保护奶厅内的器件。电控柜可以有客户或者代理商来完成。技术参数如下：</a:t>
            </a:r>
            <a:endParaRPr kumimoji="0" lang="zh-CN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需要有主断路器，各个分支空开</a:t>
            </a:r>
            <a:endParaRPr kumimoji="0" lang="zh-CN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奶厅中每个负载都要有单独的断路器或空开</a:t>
            </a:r>
            <a:endParaRPr kumimoji="0" lang="zh-CN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电控柜中的母排必须使用铜牌做连接</a:t>
            </a:r>
            <a:endParaRPr kumimoji="0" lang="zh-CN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需要有防雷击保护器</a:t>
            </a:r>
            <a:endParaRPr kumimoji="0" lang="zh-CN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零线和地线的接地端子排分开</a:t>
            </a:r>
            <a:endParaRPr kumimoji="0" lang="zh-CN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C7C84B-939B-4C97-9583-890AA852A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79817" y="-1964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适合</a:t>
            </a:r>
            <a:r>
              <a:rPr kumimoji="0" lang="en-US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</a:t>
            </a:r>
            <a:r>
              <a:rPr kumimoji="0" lang="en-US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kumimoji="0" lang="zh-C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线制的电力</a:t>
            </a:r>
            <a:endParaRPr kumimoji="0" lang="zh-CN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电控柜中每种型号的空开需要有备份</a:t>
            </a:r>
            <a:endParaRPr kumimoji="0" lang="zh-CN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电控柜的冗余量需要至少</a:t>
            </a:r>
            <a:r>
              <a:rPr kumimoji="0" lang="en-US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20%</a:t>
            </a:r>
            <a:r>
              <a:rPr kumimoji="0" lang="zh-C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kumimoji="0" lang="zh-CN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电控柜中每个单元需要有明确的指示。</a:t>
            </a:r>
            <a:endParaRPr kumimoji="0" lang="zh-CN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奶厅、识别系统需要有独立的隔离变压器，奶厅电源（</a:t>
            </a:r>
            <a:r>
              <a:rPr kumimoji="0" lang="en-US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64x75w</a:t>
            </a:r>
            <a:r>
              <a:rPr kumimoji="0" lang="zh-C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），识别系统电源（</a:t>
            </a:r>
            <a:r>
              <a:rPr kumimoji="0" lang="en-US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300W</a:t>
            </a:r>
            <a:r>
              <a:rPr kumimoji="0" lang="zh-C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至少）</a:t>
            </a:r>
            <a:endParaRPr kumimoji="0" lang="zh-CN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奶厅和识别系统建议使用稳压系统。稳压器的功率需大于变压器的功率（有条件的可以在奶厅电源端加装在线</a:t>
            </a:r>
            <a:r>
              <a:rPr kumimoji="0" lang="en-US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UPS</a:t>
            </a:r>
            <a:r>
              <a:rPr kumimoji="0" lang="zh-C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）。</a:t>
            </a: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8263C25-7DCF-492B-900D-D91447CC6F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961"/>
          <a:stretch/>
        </p:blipFill>
        <p:spPr>
          <a:xfrm>
            <a:off x="4841569" y="1131590"/>
            <a:ext cx="3473627" cy="3775924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EE5DEA0-084C-43A2-B425-47A3CA013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76975"/>
            <a:ext cx="8640960" cy="432048"/>
          </a:xfrm>
        </p:spPr>
        <p:txBody>
          <a:bodyPr>
            <a:normAutofit/>
          </a:bodyPr>
          <a:lstStyle/>
          <a:p>
            <a:r>
              <a:rPr lang="zh-CN" altLang="en-US" sz="2000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sz="2000" cap="small" dirty="0">
                <a:solidFill>
                  <a:schemeClr val="tx1"/>
                </a:solidFill>
              </a:rPr>
              <a:t>——1. </a:t>
            </a:r>
            <a:r>
              <a:rPr lang="zh-CN" altLang="en-US" sz="2000" cap="small" dirty="0">
                <a:solidFill>
                  <a:schemeClr val="tx1"/>
                </a:solidFill>
              </a:rPr>
              <a:t>电控箱安装</a:t>
            </a:r>
            <a:endParaRPr lang="he-IL" sz="2000" cap="small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98A6358-0A0D-4A9F-852D-D22859F0929B}"/>
              </a:ext>
            </a:extLst>
          </p:cNvPr>
          <p:cNvSpPr/>
          <p:nvPr/>
        </p:nvSpPr>
        <p:spPr>
          <a:xfrm>
            <a:off x="251519" y="1025902"/>
            <a:ext cx="4572000" cy="7888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accent1"/>
                </a:solidFill>
              </a:rPr>
              <a:t>1.1 </a:t>
            </a:r>
            <a:r>
              <a:rPr lang="zh-CN" altLang="en-US" sz="1600" dirty="0">
                <a:solidFill>
                  <a:schemeClr val="accent1"/>
                </a:solidFill>
              </a:rPr>
              <a:t>电源器件说明和线号说明</a:t>
            </a:r>
            <a:endParaRPr lang="en-US" altLang="zh-CN" sz="16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accent1"/>
                </a:solidFill>
              </a:rPr>
              <a:t>1.2 </a:t>
            </a:r>
            <a:r>
              <a:rPr lang="zh-CN" altLang="en-US" sz="1600" dirty="0">
                <a:solidFill>
                  <a:schemeClr val="accent1"/>
                </a:solidFill>
              </a:rPr>
              <a:t>电控箱中零线和地线有单独的接线端子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E456D78-56DE-41DD-B852-EEDDF605556D}"/>
              </a:ext>
            </a:extLst>
          </p:cNvPr>
          <p:cNvSpPr/>
          <p:nvPr/>
        </p:nvSpPr>
        <p:spPr>
          <a:xfrm>
            <a:off x="284065" y="2139702"/>
            <a:ext cx="4572000" cy="27691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/>
              <a:t>标准：</a:t>
            </a:r>
            <a:endParaRPr lang="en-US" altLang="zh-CN" b="1" dirty="0"/>
          </a:p>
          <a:p>
            <a:pPr marL="228600" indent="-228600" defTabSz="914400">
              <a:lnSpc>
                <a:spcPct val="150000"/>
              </a:lnSpc>
              <a:buFont typeface="+mj-lt"/>
              <a:buAutoNum type="arabicPeriod"/>
            </a:pPr>
            <a:r>
              <a:rPr lang="zh-CN" altLang="zh-CN" sz="1200" dirty="0">
                <a:solidFill>
                  <a:prstClr val="black"/>
                </a:solidFill>
              </a:rPr>
              <a:t>需要有主断路器，各个分支空开</a:t>
            </a:r>
            <a:r>
              <a:rPr lang="zh-CN" altLang="en-US" sz="1200" dirty="0">
                <a:solidFill>
                  <a:prstClr val="black"/>
                </a:solidFill>
              </a:rPr>
              <a:t>；</a:t>
            </a:r>
            <a:endParaRPr lang="en-US" altLang="zh-CN" sz="1200" dirty="0">
              <a:solidFill>
                <a:prstClr val="black"/>
              </a:solidFill>
            </a:endParaRPr>
          </a:p>
          <a:p>
            <a:pPr marL="228600" indent="-228600" defTabSz="914400">
              <a:lnSpc>
                <a:spcPct val="150000"/>
              </a:lnSpc>
              <a:buFont typeface="+mj-lt"/>
              <a:buAutoNum type="arabicPeriod"/>
            </a:pPr>
            <a:r>
              <a:rPr lang="zh-CN" altLang="zh-CN" sz="1200" dirty="0">
                <a:solidFill>
                  <a:prstClr val="black"/>
                </a:solidFill>
              </a:rPr>
              <a:t>奶厅中每个负载都要有单独的断路器或空开</a:t>
            </a:r>
            <a:r>
              <a:rPr lang="zh-CN" altLang="en-US" sz="1200" dirty="0">
                <a:solidFill>
                  <a:prstClr val="black"/>
                </a:solidFill>
              </a:rPr>
              <a:t>；</a:t>
            </a:r>
            <a:endParaRPr lang="zh-CN" altLang="zh-CN" sz="1200" dirty="0">
              <a:solidFill>
                <a:prstClr val="black"/>
              </a:solidFill>
            </a:endParaRPr>
          </a:p>
          <a:p>
            <a:pPr marL="228600" indent="-228600" defTabSz="914400">
              <a:lnSpc>
                <a:spcPct val="150000"/>
              </a:lnSpc>
              <a:buFont typeface="+mj-lt"/>
              <a:buAutoNum type="arabicPeriod"/>
            </a:pPr>
            <a:r>
              <a:rPr lang="zh-CN" altLang="zh-CN" sz="1200" dirty="0">
                <a:solidFill>
                  <a:prstClr val="black"/>
                </a:solidFill>
              </a:rPr>
              <a:t>电控柜中的母排必须使用铜牌做连接</a:t>
            </a:r>
            <a:r>
              <a:rPr lang="zh-CN" altLang="en-US" sz="1200" dirty="0">
                <a:solidFill>
                  <a:prstClr val="black"/>
                </a:solidFill>
              </a:rPr>
              <a:t>；</a:t>
            </a:r>
            <a:endParaRPr lang="zh-CN" altLang="zh-CN" sz="1200" dirty="0">
              <a:solidFill>
                <a:prstClr val="black"/>
              </a:solidFill>
            </a:endParaRPr>
          </a:p>
          <a:p>
            <a:pPr marL="228600" indent="-228600" defTabSz="914400">
              <a:lnSpc>
                <a:spcPct val="150000"/>
              </a:lnSpc>
              <a:buFont typeface="+mj-lt"/>
              <a:buAutoNum type="arabicPeriod"/>
            </a:pPr>
            <a:r>
              <a:rPr lang="zh-CN" altLang="zh-CN" sz="1200" dirty="0">
                <a:solidFill>
                  <a:prstClr val="black"/>
                </a:solidFill>
              </a:rPr>
              <a:t>需要有防雷击保护器</a:t>
            </a:r>
            <a:r>
              <a:rPr lang="zh-CN" altLang="en-US" sz="1200" dirty="0">
                <a:solidFill>
                  <a:prstClr val="black"/>
                </a:solidFill>
              </a:rPr>
              <a:t>；</a:t>
            </a:r>
            <a:endParaRPr lang="zh-CN" altLang="zh-CN" sz="1200" dirty="0">
              <a:solidFill>
                <a:prstClr val="black"/>
              </a:solidFill>
            </a:endParaRPr>
          </a:p>
          <a:p>
            <a:pPr marL="228600" indent="-228600" defTabSz="914400">
              <a:lnSpc>
                <a:spcPct val="150000"/>
              </a:lnSpc>
              <a:buFont typeface="+mj-lt"/>
              <a:buAutoNum type="arabicPeriod"/>
            </a:pPr>
            <a:r>
              <a:rPr lang="zh-CN" altLang="zh-CN" sz="1200" dirty="0">
                <a:solidFill>
                  <a:prstClr val="black"/>
                </a:solidFill>
              </a:rPr>
              <a:t>适合</a:t>
            </a:r>
            <a:r>
              <a:rPr lang="en-US" altLang="zh-CN" sz="1200" dirty="0">
                <a:solidFill>
                  <a:prstClr val="black"/>
                </a:solidFill>
              </a:rPr>
              <a:t>3</a:t>
            </a:r>
            <a:r>
              <a:rPr lang="zh-CN" altLang="zh-CN" sz="1200" dirty="0">
                <a:solidFill>
                  <a:prstClr val="black"/>
                </a:solidFill>
              </a:rPr>
              <a:t>相</a:t>
            </a:r>
            <a:r>
              <a:rPr lang="en-US" altLang="zh-CN" sz="1200" dirty="0">
                <a:solidFill>
                  <a:prstClr val="black"/>
                </a:solidFill>
              </a:rPr>
              <a:t>5</a:t>
            </a:r>
            <a:r>
              <a:rPr lang="zh-CN" altLang="zh-CN" sz="1200" dirty="0">
                <a:solidFill>
                  <a:prstClr val="black"/>
                </a:solidFill>
              </a:rPr>
              <a:t>线制的电力</a:t>
            </a:r>
            <a:r>
              <a:rPr lang="zh-CN" altLang="en-US" sz="1200" dirty="0">
                <a:solidFill>
                  <a:prstClr val="black"/>
                </a:solidFill>
              </a:rPr>
              <a:t>；</a:t>
            </a:r>
            <a:endParaRPr lang="zh-CN" altLang="zh-CN" sz="1200" dirty="0">
              <a:solidFill>
                <a:prstClr val="black"/>
              </a:solidFill>
            </a:endParaRPr>
          </a:p>
          <a:p>
            <a:pPr marL="228600" indent="-228600" defTabSz="914400">
              <a:lnSpc>
                <a:spcPct val="150000"/>
              </a:lnSpc>
              <a:buFont typeface="+mj-lt"/>
              <a:buAutoNum type="arabicPeriod"/>
            </a:pPr>
            <a:r>
              <a:rPr lang="zh-CN" altLang="zh-CN" sz="1200" dirty="0">
                <a:solidFill>
                  <a:prstClr val="black"/>
                </a:solidFill>
              </a:rPr>
              <a:t>电控柜中每种型号的空开需要有备份</a:t>
            </a:r>
            <a:r>
              <a:rPr lang="zh-CN" altLang="en-US" sz="1200" dirty="0">
                <a:solidFill>
                  <a:prstClr val="black"/>
                </a:solidFill>
              </a:rPr>
              <a:t>；</a:t>
            </a:r>
            <a:endParaRPr lang="zh-CN" altLang="zh-CN" sz="1200" dirty="0">
              <a:solidFill>
                <a:prstClr val="black"/>
              </a:solidFill>
            </a:endParaRPr>
          </a:p>
          <a:p>
            <a:pPr marL="228600" indent="-228600" defTabSz="914400">
              <a:lnSpc>
                <a:spcPct val="150000"/>
              </a:lnSpc>
              <a:buFont typeface="+mj-lt"/>
              <a:buAutoNum type="arabicPeriod"/>
            </a:pPr>
            <a:r>
              <a:rPr lang="zh-CN" altLang="zh-CN" sz="1200" dirty="0">
                <a:solidFill>
                  <a:prstClr val="black"/>
                </a:solidFill>
              </a:rPr>
              <a:t>电控柜的冗余量需要至少</a:t>
            </a:r>
            <a:r>
              <a:rPr lang="en-US" altLang="zh-CN" sz="1200" dirty="0">
                <a:solidFill>
                  <a:prstClr val="black"/>
                </a:solidFill>
              </a:rPr>
              <a:t>20%</a:t>
            </a:r>
            <a:r>
              <a:rPr lang="zh-CN" altLang="en-US" sz="1200" dirty="0">
                <a:solidFill>
                  <a:prstClr val="black"/>
                </a:solidFill>
              </a:rPr>
              <a:t>；</a:t>
            </a:r>
            <a:endParaRPr lang="zh-CN" altLang="zh-CN" sz="1200" dirty="0">
              <a:solidFill>
                <a:prstClr val="black"/>
              </a:solidFill>
            </a:endParaRPr>
          </a:p>
          <a:p>
            <a:pPr marL="228600" indent="-228600" defTabSz="914400">
              <a:lnSpc>
                <a:spcPct val="150000"/>
              </a:lnSpc>
              <a:buFont typeface="+mj-lt"/>
              <a:buAutoNum type="arabicPeriod"/>
            </a:pPr>
            <a:r>
              <a:rPr lang="zh-CN" altLang="zh-CN" sz="1200" dirty="0">
                <a:solidFill>
                  <a:prstClr val="black"/>
                </a:solidFill>
              </a:rPr>
              <a:t>电控柜中每个单元需要有明确的指示</a:t>
            </a:r>
            <a:r>
              <a:rPr lang="zh-CN" altLang="en-US" sz="1200" dirty="0">
                <a:solidFill>
                  <a:prstClr val="black"/>
                </a:solidFill>
              </a:rPr>
              <a:t>；</a:t>
            </a:r>
            <a:endParaRPr lang="en-US" altLang="zh-CN" sz="1200" dirty="0">
              <a:solidFill>
                <a:prstClr val="black"/>
              </a:solidFill>
            </a:endParaRPr>
          </a:p>
          <a:p>
            <a:pPr marL="228600" indent="-228600" defTabSz="9144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适合三项</a:t>
            </a:r>
            <a:r>
              <a:rPr lang="en-US" altLang="zh-CN" sz="1200" dirty="0">
                <a:solidFill>
                  <a:prstClr val="black"/>
                </a:solidFill>
              </a:rPr>
              <a:t>5</a:t>
            </a:r>
            <a:r>
              <a:rPr lang="zh-CN" altLang="en-US" sz="1200" dirty="0">
                <a:solidFill>
                  <a:prstClr val="black"/>
                </a:solidFill>
              </a:rPr>
              <a:t>线制</a:t>
            </a:r>
            <a:endParaRPr lang="zh-CN" altLang="zh-CN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1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16701D9-E57A-4543-9C5A-7E1373628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87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36891FC-5EA5-464F-8728-DE44AD570353}"/>
              </a:ext>
            </a:extLst>
          </p:cNvPr>
          <p:cNvSpPr/>
          <p:nvPr/>
        </p:nvSpPr>
        <p:spPr>
          <a:xfrm>
            <a:off x="0" y="1660165"/>
            <a:ext cx="9144000" cy="1823170"/>
          </a:xfrm>
          <a:prstGeom prst="rect">
            <a:avLst/>
          </a:prstGeom>
          <a:solidFill>
            <a:srgbClr val="0096C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476079D-B0FC-45AB-81B0-3048A7EA9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60165"/>
            <a:ext cx="1818578" cy="182317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CD2E091-0072-4E6B-8823-EDCEABC21171}"/>
              </a:ext>
            </a:extLst>
          </p:cNvPr>
          <p:cNvSpPr txBox="1"/>
          <p:nvPr/>
        </p:nvSpPr>
        <p:spPr>
          <a:xfrm>
            <a:off x="1259632" y="3579862"/>
            <a:ext cx="180924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阿菲金微信公众号</a:t>
            </a:r>
          </a:p>
        </p:txBody>
      </p:sp>
      <p:pic>
        <p:nvPicPr>
          <p:cNvPr id="11" name="Picture 62">
            <a:extLst>
              <a:ext uri="{FF2B5EF4-FFF2-40B4-BE49-F238E27FC236}">
                <a16:creationId xmlns:a16="http://schemas.microsoft.com/office/drawing/2014/main" id="{E10C97DA-9C2E-401D-8313-EAEBCF69A4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505"/>
          <a:stretch/>
        </p:blipFill>
        <p:spPr>
          <a:xfrm>
            <a:off x="6444208" y="267494"/>
            <a:ext cx="2454922" cy="59565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BA2D6D2-F786-44D0-9D7D-DBC3FF25F2AD}"/>
              </a:ext>
            </a:extLst>
          </p:cNvPr>
          <p:cNvSpPr txBox="1"/>
          <p:nvPr/>
        </p:nvSpPr>
        <p:spPr>
          <a:xfrm>
            <a:off x="3779912" y="2017752"/>
            <a:ext cx="2899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i="1" dirty="0">
                <a:solidFill>
                  <a:schemeClr val="bg1"/>
                </a:solidFill>
                <a:cs typeface="Arial" panose="020B0604020202020204" pitchFamily="34" charset="0"/>
              </a:rPr>
              <a:t>Thanks!</a:t>
            </a:r>
            <a:endParaRPr lang="zh-CN" altLang="en-US" sz="66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4">
      <a:dk1>
        <a:srgbClr val="444949"/>
      </a:dk1>
      <a:lt1>
        <a:sysClr val="window" lastClr="FFFFFF"/>
      </a:lt1>
      <a:dk2>
        <a:srgbClr val="009BD9"/>
      </a:dk2>
      <a:lt2>
        <a:srgbClr val="EAEAEA"/>
      </a:lt2>
      <a:accent1>
        <a:srgbClr val="009BD9"/>
      </a:accent1>
      <a:accent2>
        <a:srgbClr val="005978"/>
      </a:accent2>
      <a:accent3>
        <a:srgbClr val="7F7F7F"/>
      </a:accent3>
      <a:accent4>
        <a:srgbClr val="2A2A2A"/>
      </a:accent4>
      <a:accent5>
        <a:srgbClr val="ECAA0B"/>
      </a:accent5>
      <a:accent6>
        <a:srgbClr val="DB4A21"/>
      </a:accent6>
      <a:hlink>
        <a:srgbClr val="2A2A2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337</Words>
  <Application>Microsoft Office PowerPoint</Application>
  <PresentationFormat>全屏显示(16:9)</PresentationFormat>
  <Paragraphs>35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微软雅黑</vt:lpstr>
      <vt:lpstr>Arial</vt:lpstr>
      <vt:lpstr>Calibri</vt:lpstr>
      <vt:lpstr>Office Theme</vt:lpstr>
      <vt:lpstr>PowerPoint 演示文稿</vt:lpstr>
      <vt:lpstr>阿菲金安装验收标准——1. 电控箱安装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Celia Cui</dc:creator>
  <cp:lastModifiedBy>Yi Yu</cp:lastModifiedBy>
  <cp:revision>17</cp:revision>
  <dcterms:created xsi:type="dcterms:W3CDTF">2019-08-13T08:57:06Z</dcterms:created>
  <dcterms:modified xsi:type="dcterms:W3CDTF">2019-09-17T09:10:38Z</dcterms:modified>
</cp:coreProperties>
</file>