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6" r:id="rId2"/>
    <p:sldId id="41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348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83538" autoAdjust="0"/>
  </p:normalViewPr>
  <p:slideViewPr>
    <p:cSldViewPr>
      <p:cViewPr varScale="1">
        <p:scale>
          <a:sx n="113" d="100"/>
          <a:sy n="113" d="100"/>
        </p:scale>
        <p:origin x="557" y="8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ז'/אלול/תשע"ט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47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279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79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80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528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71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9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34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215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442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69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572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607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49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奶量计安装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BEFBF3E-4A03-424D-B1FB-2B4A2AC00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36670"/>
              </p:ext>
            </p:extLst>
          </p:nvPr>
        </p:nvGraphicFramePr>
        <p:xfrm>
          <a:off x="3995936" y="504544"/>
          <a:ext cx="4464496" cy="456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r:id="rId4" imgW="7745760" imgH="7885440" progId="">
                  <p:embed/>
                </p:oleObj>
              </mc:Choice>
              <mc:Fallback>
                <p:oleObj r:id="rId4" imgW="7745760" imgH="7885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504544"/>
                        <a:ext cx="4464496" cy="456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710146"/>
            <a:ext cx="8579854" cy="223952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14.11 </a:t>
            </a:r>
            <a:r>
              <a:rPr lang="zh-CN" altLang="en-US" sz="1600" dirty="0"/>
              <a:t>奶量计电磁阀真空管长度合适 （</a:t>
            </a:r>
            <a:r>
              <a:rPr lang="en-US" altLang="zh-CN" sz="1600" dirty="0"/>
              <a:t>&lt;50cm)</a:t>
            </a:r>
          </a:p>
          <a:p>
            <a:r>
              <a:rPr lang="en-US" altLang="zh-CN" sz="1600" dirty="0"/>
              <a:t>14.12 </a:t>
            </a:r>
            <a:r>
              <a:rPr lang="zh-CN" altLang="en-US" sz="1600" dirty="0"/>
              <a:t>奶量计电磁阀过滤空气管长度</a:t>
            </a:r>
            <a:r>
              <a:rPr lang="en-US" altLang="zh-CN" sz="1600" dirty="0"/>
              <a:t>&lt;50cm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333421-7968-4050-A2FE-8BC083B2EE3B}"/>
              </a:ext>
            </a:extLst>
          </p:cNvPr>
          <p:cNvSpPr txBox="1"/>
          <p:nvPr/>
        </p:nvSpPr>
        <p:spPr>
          <a:xfrm>
            <a:off x="5220072" y="4261679"/>
            <a:ext cx="2211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/>
              <a:t>奶量计电磁阀真空管长度</a:t>
            </a:r>
            <a:r>
              <a:rPr lang="en-US" altLang="zh-CN" sz="1000" b="1" dirty="0"/>
              <a:t>&lt;50cm</a:t>
            </a:r>
          </a:p>
        </p:txBody>
      </p:sp>
    </p:spTree>
    <p:extLst>
      <p:ext uri="{BB962C8B-B14F-4D97-AF65-F5344CB8AC3E}">
        <p14:creationId xmlns:p14="http://schemas.microsoft.com/office/powerpoint/2010/main" val="37432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EF40FD-3BFB-4296-B5BD-414E99044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41" y="2137831"/>
            <a:ext cx="3392763" cy="2601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765106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14.13 </a:t>
            </a:r>
            <a:r>
              <a:rPr lang="zh-CN" altLang="en-US" sz="1600" dirty="0"/>
              <a:t>奶量计入口牛奶截止阀空气压力（</a:t>
            </a:r>
            <a:r>
              <a:rPr lang="en-US" altLang="zh-CN" sz="1600" dirty="0"/>
              <a:t>3.5Bar</a:t>
            </a:r>
            <a:r>
              <a:rPr lang="zh-CN" altLang="en-US" sz="1600" dirty="0"/>
              <a:t>）</a:t>
            </a:r>
            <a:endParaRPr lang="en-US" altLang="zh-CN" sz="16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40C90C9-C8A6-4155-9F53-18FBE2C12C52}"/>
              </a:ext>
            </a:extLst>
          </p:cNvPr>
          <p:cNvCxnSpPr>
            <a:cxnSpLocks/>
          </p:cNvCxnSpPr>
          <p:nvPr/>
        </p:nvCxnSpPr>
        <p:spPr>
          <a:xfrm>
            <a:off x="4986741" y="1856650"/>
            <a:ext cx="2065783" cy="1799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42EDDBD-9D4B-407C-941A-0849F02237A4}"/>
              </a:ext>
            </a:extLst>
          </p:cNvPr>
          <p:cNvSpPr txBox="1"/>
          <p:nvPr/>
        </p:nvSpPr>
        <p:spPr>
          <a:xfrm>
            <a:off x="3911352" y="1456540"/>
            <a:ext cx="17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/>
              <a:t>奶量计入口牛奶截止阀</a:t>
            </a:r>
            <a:endParaRPr lang="en-US" altLang="zh-CN" sz="1000" b="1" dirty="0"/>
          </a:p>
          <a:p>
            <a:pPr algn="ctr"/>
            <a:r>
              <a:rPr lang="zh-CN" altLang="en-US" sz="1000" b="1" dirty="0"/>
              <a:t>空气压力（</a:t>
            </a:r>
            <a:r>
              <a:rPr lang="en-US" altLang="zh-CN" sz="1000" b="1" dirty="0"/>
              <a:t>3.5Bar</a:t>
            </a:r>
            <a:r>
              <a:rPr lang="zh-CN" altLang="en-US" sz="1000" b="1" dirty="0"/>
              <a:t>）</a:t>
            </a:r>
            <a:endParaRPr lang="en-US" altLang="zh-CN" sz="1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0CDA65-58C7-48A4-9B1F-DD209B8C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44" y="2412678"/>
            <a:ext cx="2353817" cy="2365052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E383735-B03C-4907-ABCF-5055C7F40AAB}"/>
              </a:ext>
            </a:extLst>
          </p:cNvPr>
          <p:cNvCxnSpPr>
            <a:cxnSpLocks/>
          </p:cNvCxnSpPr>
          <p:nvPr/>
        </p:nvCxnSpPr>
        <p:spPr>
          <a:xfrm flipH="1">
            <a:off x="3707904" y="1889087"/>
            <a:ext cx="910724" cy="1186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0877" y="1451817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如图：采用</a:t>
            </a:r>
            <a:r>
              <a:rPr lang="en-US" altLang="zh-CN" sz="1200" b="1" dirty="0">
                <a:solidFill>
                  <a:prstClr val="black"/>
                </a:solidFill>
              </a:rPr>
              <a:t>19mm</a:t>
            </a:r>
            <a:r>
              <a:rPr lang="zh-CN" altLang="en-US" sz="1200" b="1" dirty="0">
                <a:solidFill>
                  <a:prstClr val="black"/>
                </a:solidFill>
              </a:rPr>
              <a:t>大口径出口集乳器，配备</a:t>
            </a:r>
            <a:r>
              <a:rPr lang="en-US" altLang="zh-CN" sz="1200" b="1" dirty="0">
                <a:solidFill>
                  <a:prstClr val="black"/>
                </a:solidFill>
              </a:rPr>
              <a:t>19mm</a:t>
            </a:r>
            <a:r>
              <a:rPr lang="zh-CN" altLang="en-US" sz="1200" b="1" dirty="0">
                <a:solidFill>
                  <a:prstClr val="black"/>
                </a:solidFill>
              </a:rPr>
              <a:t>关闭阀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14.14 </a:t>
            </a:r>
            <a:r>
              <a:rPr lang="zh-CN" altLang="en-US" sz="1600" dirty="0"/>
              <a:t>奶量计进出口为</a:t>
            </a:r>
            <a:r>
              <a:rPr lang="en-US" altLang="zh-CN" sz="1600" dirty="0"/>
              <a:t>19mm, (</a:t>
            </a:r>
            <a:r>
              <a:rPr lang="zh-CN" altLang="en-US" sz="1600" dirty="0"/>
              <a:t>该项为加分项）</a:t>
            </a:r>
            <a:endParaRPr lang="en-US" altLang="zh-CN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F6822F-DB59-408C-B414-8E26E11D3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089142"/>
            <a:ext cx="2484952" cy="29089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80F18A-37FB-442E-914D-72FD8691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102779"/>
            <a:ext cx="3864471" cy="2895287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FEFAEE5-B20F-4672-8A6A-F2D7BF3B11BE}"/>
              </a:ext>
            </a:extLst>
          </p:cNvPr>
          <p:cNvCxnSpPr>
            <a:cxnSpLocks/>
          </p:cNvCxnSpPr>
          <p:nvPr/>
        </p:nvCxnSpPr>
        <p:spPr>
          <a:xfrm>
            <a:off x="1997797" y="3219822"/>
            <a:ext cx="1998139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EAFFE1F-BBA3-42E3-B18E-3F2CF9B1DED2}"/>
              </a:ext>
            </a:extLst>
          </p:cNvPr>
          <p:cNvSpPr txBox="1"/>
          <p:nvPr/>
        </p:nvSpPr>
        <p:spPr>
          <a:xfrm>
            <a:off x="467544" y="3102596"/>
            <a:ext cx="175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/>
              <a:t>19mm</a:t>
            </a:r>
            <a:r>
              <a:rPr lang="zh-CN" altLang="en-US" sz="1000" b="1" dirty="0"/>
              <a:t>大口径集乳器</a:t>
            </a:r>
            <a:endParaRPr lang="en-US" altLang="zh-CN" sz="1000" b="1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1530447-0B07-4809-A1FE-8AA4AAA586F0}"/>
              </a:ext>
            </a:extLst>
          </p:cNvPr>
          <p:cNvCxnSpPr>
            <a:cxnSpLocks/>
          </p:cNvCxnSpPr>
          <p:nvPr/>
        </p:nvCxnSpPr>
        <p:spPr>
          <a:xfrm>
            <a:off x="7020272" y="1970384"/>
            <a:ext cx="891653" cy="1033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CD754DE-9687-4623-AD19-7B725E931BEF}"/>
              </a:ext>
            </a:extLst>
          </p:cNvPr>
          <p:cNvSpPr txBox="1"/>
          <p:nvPr/>
        </p:nvSpPr>
        <p:spPr>
          <a:xfrm>
            <a:off x="5988199" y="1744635"/>
            <a:ext cx="175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/>
              <a:t>19mm</a:t>
            </a:r>
            <a:r>
              <a:rPr lang="zh-CN" altLang="en-US" sz="1000" b="1" dirty="0"/>
              <a:t>关闭阀</a:t>
            </a:r>
            <a:endParaRPr lang="en-US" altLang="zh-CN" sz="1000" b="1" dirty="0"/>
          </a:p>
        </p:txBody>
      </p:sp>
    </p:spTree>
    <p:extLst>
      <p:ext uri="{BB962C8B-B14F-4D97-AF65-F5344CB8AC3E}">
        <p14:creationId xmlns:p14="http://schemas.microsoft.com/office/powerpoint/2010/main" val="38509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0877" y="1451817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14.15 </a:t>
            </a:r>
            <a:r>
              <a:rPr lang="zh-CN" altLang="en-US" sz="1600" dirty="0"/>
              <a:t>坑道两侧，奶量计采用镜像的上盖</a:t>
            </a:r>
            <a:endParaRPr lang="en-US" altLang="zh-CN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8FC9C5-AC70-40CA-B047-DE32ABDCE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" b="25520"/>
          <a:stretch/>
        </p:blipFill>
        <p:spPr>
          <a:xfrm>
            <a:off x="60628" y="2686699"/>
            <a:ext cx="4451037" cy="17787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5CA3A6-3B0D-4D02-8936-7A48258E0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" b="25520"/>
          <a:stretch/>
        </p:blipFill>
        <p:spPr>
          <a:xfrm flipH="1">
            <a:off x="4555497" y="2697733"/>
            <a:ext cx="4451037" cy="1778751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3D81FF7-B4F2-4138-A0AE-38F5DAB5C349}"/>
              </a:ext>
            </a:extLst>
          </p:cNvPr>
          <p:cNvCxnSpPr>
            <a:cxnSpLocks/>
          </p:cNvCxnSpPr>
          <p:nvPr/>
        </p:nvCxnSpPr>
        <p:spPr>
          <a:xfrm>
            <a:off x="1641118" y="3010735"/>
            <a:ext cx="1274698" cy="1145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9715297-970E-47F3-BF51-AA044ED33F74}"/>
              </a:ext>
            </a:extLst>
          </p:cNvPr>
          <p:cNvSpPr txBox="1"/>
          <p:nvPr/>
        </p:nvSpPr>
        <p:spPr>
          <a:xfrm>
            <a:off x="627765" y="2588593"/>
            <a:ext cx="17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/>
              <a:t>计量器上盖（右侧）</a:t>
            </a:r>
            <a:endParaRPr lang="en-US" altLang="zh-CN" sz="1000" b="1" dirty="0"/>
          </a:p>
          <a:p>
            <a:pPr algn="ctr"/>
            <a:r>
              <a:rPr lang="en-US" altLang="zh-CN" sz="1000" b="1" dirty="0"/>
              <a:t>PN</a:t>
            </a:r>
            <a:r>
              <a:rPr lang="zh-CN" altLang="en-US" sz="1000" b="1" dirty="0"/>
              <a:t>：</a:t>
            </a:r>
            <a:r>
              <a:rPr lang="en-US" altLang="zh-CN" sz="1000" b="1" dirty="0"/>
              <a:t>4098037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62DC7D-7EC8-4CBD-B586-5B7FAB3BF4C2}"/>
              </a:ext>
            </a:extLst>
          </p:cNvPr>
          <p:cNvSpPr txBox="1"/>
          <p:nvPr/>
        </p:nvSpPr>
        <p:spPr>
          <a:xfrm>
            <a:off x="6287616" y="2699199"/>
            <a:ext cx="17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/>
              <a:t>计量器上盖（左侧）</a:t>
            </a:r>
            <a:endParaRPr lang="en-US" altLang="zh-CN" sz="1000" b="1" dirty="0"/>
          </a:p>
          <a:p>
            <a:pPr algn="ctr"/>
            <a:r>
              <a:rPr lang="en-US" altLang="zh-CN" sz="1000" b="1" dirty="0"/>
              <a:t>PN</a:t>
            </a:r>
            <a:r>
              <a:rPr lang="zh-CN" altLang="en-US" sz="1000" b="1" dirty="0"/>
              <a:t>：</a:t>
            </a:r>
            <a:r>
              <a:rPr lang="en-US" altLang="zh-CN" sz="1000" b="1" dirty="0"/>
              <a:t>4098091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D8DED4C-3D9C-47D5-AA97-13D49994A9EB}"/>
              </a:ext>
            </a:extLst>
          </p:cNvPr>
          <p:cNvCxnSpPr>
            <a:cxnSpLocks/>
          </p:cNvCxnSpPr>
          <p:nvPr/>
        </p:nvCxnSpPr>
        <p:spPr>
          <a:xfrm flipH="1">
            <a:off x="6508488" y="3099309"/>
            <a:ext cx="511784" cy="106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BD370611-3C52-4398-865D-07CF84EB7BA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956" y="2157356"/>
            <a:ext cx="1106505" cy="6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477D04D-617E-42FA-AE44-CB7D858B6A8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63347" y="2243905"/>
            <a:ext cx="1106505" cy="6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8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0877" y="1451817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14.16 </a:t>
            </a:r>
            <a:r>
              <a:rPr lang="zh-CN" altLang="en-US" sz="1600" dirty="0"/>
              <a:t>计量器安装支架尺寸符合阿菲金尺寸标准</a:t>
            </a:r>
            <a:endParaRPr lang="en-US" altLang="zh-CN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B2336C4-3395-4FAC-BF69-4D3D3AA9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71041"/>
            <a:ext cx="3205664" cy="36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0459" y="1635646"/>
            <a:ext cx="8630616" cy="2711046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14.17 </a:t>
            </a:r>
            <a:r>
              <a:rPr lang="zh-CN" altLang="en-US" sz="1600" dirty="0"/>
              <a:t>真空关闭阀安装支架尺寸符合标准</a:t>
            </a:r>
            <a:endParaRPr lang="en-US" altLang="zh-CN" sz="1600" dirty="0"/>
          </a:p>
          <a:p>
            <a:r>
              <a:rPr lang="en-US" altLang="zh-CN" sz="1600" dirty="0"/>
              <a:t>(</a:t>
            </a:r>
            <a:r>
              <a:rPr lang="zh-CN" altLang="en-US" sz="1600" dirty="0"/>
              <a:t>与计量器上盖装配合适：关闭阀与上盖入口同心，距离不超过</a:t>
            </a:r>
            <a:r>
              <a:rPr lang="en-US" altLang="zh-CN" sz="1600" dirty="0"/>
              <a:t>5mm</a:t>
            </a:r>
            <a:r>
              <a:rPr lang="zh-CN" altLang="en-US" sz="1600" dirty="0"/>
              <a:t>）</a:t>
            </a:r>
            <a:endParaRPr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BC2378-AC03-47B4-9B07-C67FD00F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83725"/>
            <a:ext cx="4050185" cy="326923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B7FAB68-0A41-43CE-A559-45516E73E79E}"/>
              </a:ext>
            </a:extLst>
          </p:cNvPr>
          <p:cNvCxnSpPr/>
          <p:nvPr/>
        </p:nvCxnSpPr>
        <p:spPr>
          <a:xfrm>
            <a:off x="4652876" y="2787774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4F3D24A-2116-4DA9-B39E-C356DA529F11}"/>
              </a:ext>
            </a:extLst>
          </p:cNvPr>
          <p:cNvSpPr txBox="1"/>
          <p:nvPr/>
        </p:nvSpPr>
        <p:spPr>
          <a:xfrm>
            <a:off x="6013378" y="26437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/>
              <a:t>计量器上盖入口</a:t>
            </a:r>
            <a:endParaRPr lang="en-US" altLang="zh-CN" sz="1000" b="1" dirty="0"/>
          </a:p>
          <a:p>
            <a:pPr algn="ctr"/>
            <a:r>
              <a:rPr lang="zh-CN" altLang="en-US" sz="1000" b="1" dirty="0"/>
              <a:t>与关闭阀出口同心</a:t>
            </a:r>
          </a:p>
        </p:txBody>
      </p:sp>
    </p:spTree>
    <p:extLst>
      <p:ext uri="{BB962C8B-B14F-4D97-AF65-F5344CB8AC3E}">
        <p14:creationId xmlns:p14="http://schemas.microsoft.com/office/powerpoint/2010/main" val="567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电路连接方式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奶厅总配电柜</a:t>
            </a:r>
            <a:r>
              <a:rPr lang="en-US" altLang="zh-CN" sz="1200" b="1" dirty="0">
                <a:solidFill>
                  <a:prstClr val="black"/>
                </a:solidFill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MPC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独立断路保护器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稳压器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变压器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MPC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 </a:t>
            </a:r>
            <a:r>
              <a:rPr lang="en-US" altLang="zh-CN" sz="1600" dirty="0"/>
              <a:t>MPC</a:t>
            </a:r>
            <a:r>
              <a:rPr lang="zh-CN" altLang="en-US" sz="1600" dirty="0"/>
              <a:t>系统，独立断路保护</a:t>
            </a:r>
            <a:r>
              <a:rPr lang="en-US" altLang="zh-CN" sz="1600" dirty="0"/>
              <a:t>+</a:t>
            </a:r>
            <a:r>
              <a:rPr lang="zh-CN" altLang="en-US" sz="1600" dirty="0"/>
              <a:t>前端稳压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CE5D343-78ED-413A-B78F-3F297873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837" y="3271757"/>
            <a:ext cx="1368152" cy="147478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D51338-A17C-4B32-87FA-6F7408D54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366548"/>
            <a:ext cx="936104" cy="12934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059C924-6B59-4442-A438-9B7155B4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464" y="3433144"/>
            <a:ext cx="1640245" cy="1270119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6CF69FE-DAF5-4794-B660-E5E1EF4696CA}"/>
              </a:ext>
            </a:extLst>
          </p:cNvPr>
          <p:cNvCxnSpPr>
            <a:cxnSpLocks/>
          </p:cNvCxnSpPr>
          <p:nvPr/>
        </p:nvCxnSpPr>
        <p:spPr>
          <a:xfrm>
            <a:off x="3995936" y="4000749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A1B2DF2-DE7D-4D76-A166-33FF0200EC63}"/>
              </a:ext>
            </a:extLst>
          </p:cNvPr>
          <p:cNvCxnSpPr>
            <a:cxnSpLocks/>
          </p:cNvCxnSpPr>
          <p:nvPr/>
        </p:nvCxnSpPr>
        <p:spPr>
          <a:xfrm>
            <a:off x="6516216" y="4011234"/>
            <a:ext cx="792088" cy="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A7B8C0EC-91E1-4690-9511-89CA09769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55" y="1729983"/>
            <a:ext cx="1154407" cy="130703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080A55D-5912-46A8-A923-E12E80660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933" y="1333059"/>
            <a:ext cx="710071" cy="1726840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DC715BC-5D1C-4BA2-B03D-35ED99B408A3}"/>
              </a:ext>
            </a:extLst>
          </p:cNvPr>
          <p:cNvCxnSpPr>
            <a:cxnSpLocks/>
          </p:cNvCxnSpPr>
          <p:nvPr/>
        </p:nvCxnSpPr>
        <p:spPr>
          <a:xfrm flipH="1">
            <a:off x="6561688" y="2283718"/>
            <a:ext cx="818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F02C10D-960C-437B-8522-34857FCB6E9D}"/>
              </a:ext>
            </a:extLst>
          </p:cNvPr>
          <p:cNvCxnSpPr>
            <a:cxnSpLocks/>
          </p:cNvCxnSpPr>
          <p:nvPr/>
        </p:nvCxnSpPr>
        <p:spPr>
          <a:xfrm flipH="1">
            <a:off x="3203848" y="2383499"/>
            <a:ext cx="1754989" cy="83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奶量计支架必须调至水平（支架平面平行于地面）。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计量器安装后垂直于地面。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如计量器不垂直，将影响计量精度。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14.2 </a:t>
            </a:r>
            <a:r>
              <a:rPr lang="zh-CN" altLang="en-US" sz="1600" dirty="0"/>
              <a:t>奶量计安装垂直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4" name="图片 13" descr="捕获">
            <a:extLst>
              <a:ext uri="{FF2B5EF4-FFF2-40B4-BE49-F238E27FC236}">
                <a16:creationId xmlns:a16="http://schemas.microsoft.com/office/drawing/2014/main" id="{FC07F8BE-D5A1-4408-89C6-06E487A4E2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/>
          <a:stretch/>
        </p:blipFill>
        <p:spPr bwMode="auto">
          <a:xfrm>
            <a:off x="755576" y="3435846"/>
            <a:ext cx="3396547" cy="1568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12BBCB-FD1D-4B8F-A6B7-819837050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24"/>
          <a:stretch/>
        </p:blipFill>
        <p:spPr>
          <a:xfrm>
            <a:off x="5489894" y="1949946"/>
            <a:ext cx="339654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4D7358B-1C99-4799-BFED-A56E1B5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93" y="1832028"/>
            <a:ext cx="4419676" cy="324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计量器出口距离奶管入口水平位置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200-300mm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，建议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200mm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。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计量器出口距离奶管入口垂直位置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200-300mm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，建议</a:t>
            </a:r>
            <a:r>
              <a:rPr lang="en-US" altLang="zh-CN" sz="1200" b="1" dirty="0">
                <a:solidFill>
                  <a:prstClr val="black"/>
                </a:solidFill>
                <a:sym typeface="Wingdings" panose="05000000000000000000" pitchFamily="2" charset="2"/>
              </a:rPr>
              <a:t>200mm</a:t>
            </a:r>
            <a:r>
              <a:rPr lang="zh-CN" altLang="en-US" sz="1200" b="1" dirty="0">
                <a:solidFill>
                  <a:prstClr val="black"/>
                </a:solidFill>
                <a:sym typeface="Wingdings" panose="05000000000000000000" pitchFamily="2" charset="2"/>
              </a:rPr>
              <a:t>。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14.3 </a:t>
            </a:r>
            <a:r>
              <a:rPr lang="zh-CN" altLang="en-US" sz="1600" dirty="0"/>
              <a:t>奶量计与奶管间距符合要求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415E32-D755-44D7-8DEA-8B7A5C5FC66C}"/>
              </a:ext>
            </a:extLst>
          </p:cNvPr>
          <p:cNvSpPr txBox="1"/>
          <p:nvPr/>
        </p:nvSpPr>
        <p:spPr>
          <a:xfrm>
            <a:off x="4788024" y="42279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奶管</a:t>
            </a:r>
          </a:p>
        </p:txBody>
      </p:sp>
    </p:spTree>
    <p:extLst>
      <p:ext uri="{BB962C8B-B14F-4D97-AF65-F5344CB8AC3E}">
        <p14:creationId xmlns:p14="http://schemas.microsoft.com/office/powerpoint/2010/main" val="32373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765106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14.4 </a:t>
            </a:r>
            <a:r>
              <a:rPr lang="zh-CN" altLang="en-US" sz="1600" dirty="0"/>
              <a:t>奶量计电磁阀过滤空气管接头为螺纹接头</a:t>
            </a:r>
            <a:endParaRPr lang="en-US" altLang="zh-CN" sz="1600" dirty="0"/>
          </a:p>
          <a:p>
            <a:r>
              <a:rPr lang="en-US" altLang="zh-CN" sz="1600" dirty="0"/>
              <a:t>14.5 </a:t>
            </a:r>
            <a:r>
              <a:rPr lang="zh-CN" altLang="en-US" sz="1600" dirty="0"/>
              <a:t>奶量计电磁阀真空管接头为螺纹接头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5FB15E-BFE7-4D91-84D7-7209BFBA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966294"/>
            <a:ext cx="3556241" cy="24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765106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14.6 </a:t>
            </a:r>
            <a:r>
              <a:rPr lang="zh-CN" altLang="en-US" sz="1600" dirty="0"/>
              <a:t>奶量计出口</a:t>
            </a:r>
            <a:r>
              <a:rPr lang="en-US" altLang="zh-CN" sz="1600" dirty="0"/>
              <a:t>L</a:t>
            </a:r>
            <a:r>
              <a:rPr lang="zh-CN" altLang="en-US" sz="1600" dirty="0"/>
              <a:t>型弯管有正向坡度</a:t>
            </a:r>
            <a:endParaRPr lang="en-US" altLang="zh-CN" sz="1600" dirty="0"/>
          </a:p>
          <a:p>
            <a:r>
              <a:rPr lang="en-US" altLang="zh-CN" sz="1600" dirty="0"/>
              <a:t>14.7 </a:t>
            </a:r>
            <a:r>
              <a:rPr lang="zh-CN" altLang="en-US" sz="1600" dirty="0"/>
              <a:t>奶量计排奶</a:t>
            </a:r>
            <a:r>
              <a:rPr lang="en-US" altLang="zh-CN" sz="1600" dirty="0"/>
              <a:t>L</a:t>
            </a:r>
            <a:r>
              <a:rPr lang="zh-CN" altLang="en-US" sz="1600" dirty="0"/>
              <a:t>型弯管采用阿菲金原装配件</a:t>
            </a:r>
            <a:endParaRPr 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C439FD-6CB8-4E5B-B640-9663EC980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24"/>
          <a:stretch/>
        </p:blipFill>
        <p:spPr>
          <a:xfrm flipH="1">
            <a:off x="5220072" y="1923678"/>
            <a:ext cx="3396547" cy="297180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FC28407-ACD3-4C50-85B7-16EA98EDFC53}"/>
              </a:ext>
            </a:extLst>
          </p:cNvPr>
          <p:cNvCxnSpPr/>
          <p:nvPr/>
        </p:nvCxnSpPr>
        <p:spPr>
          <a:xfrm>
            <a:off x="7236296" y="3215044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2F9DD3F-4886-4EDF-A0E2-196F06E14EE6}"/>
              </a:ext>
            </a:extLst>
          </p:cNvPr>
          <p:cNvSpPr txBox="1"/>
          <p:nvPr/>
        </p:nvSpPr>
        <p:spPr>
          <a:xfrm>
            <a:off x="7236296" y="282565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2-5%</a:t>
            </a:r>
            <a:r>
              <a:rPr lang="zh-CN" altLang="en-US" dirty="0">
                <a:solidFill>
                  <a:srgbClr val="FF0000"/>
                </a:solidFill>
              </a:rPr>
              <a:t>坡度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40C90C9-C8A6-4155-9F53-18FBE2C12C52}"/>
              </a:ext>
            </a:extLst>
          </p:cNvPr>
          <p:cNvCxnSpPr>
            <a:cxnSpLocks/>
          </p:cNvCxnSpPr>
          <p:nvPr/>
        </p:nvCxnSpPr>
        <p:spPr>
          <a:xfrm flipV="1">
            <a:off x="4922965" y="3507855"/>
            <a:ext cx="3227731" cy="18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42EDDBD-9D4B-407C-941A-0849F02237A4}"/>
              </a:ext>
            </a:extLst>
          </p:cNvPr>
          <p:cNvSpPr txBox="1"/>
          <p:nvPr/>
        </p:nvSpPr>
        <p:spPr>
          <a:xfrm>
            <a:off x="3466728" y="3567730"/>
            <a:ext cx="17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/>
              <a:t>必须从阿菲金采购</a:t>
            </a:r>
            <a:endParaRPr lang="en-US" altLang="zh-CN" sz="1000" dirty="0"/>
          </a:p>
          <a:p>
            <a:pPr algn="ctr"/>
            <a:r>
              <a:rPr lang="en-US" altLang="zh-CN" sz="1000" dirty="0"/>
              <a:t>PN</a:t>
            </a:r>
            <a:r>
              <a:rPr lang="zh-CN" altLang="en-US" sz="1000" dirty="0"/>
              <a:t>：</a:t>
            </a:r>
            <a:r>
              <a:rPr lang="en-US" altLang="zh-CN" sz="1000" dirty="0"/>
              <a:t>4098086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481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40336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如图：</a:t>
            </a:r>
            <a:endParaRPr lang="en-US" altLang="zh-CN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14.8 </a:t>
            </a:r>
            <a:r>
              <a:rPr lang="zh-CN" altLang="en-US" sz="1600" dirty="0"/>
              <a:t>真空关闭阀采用阿菲金原装配件</a:t>
            </a:r>
            <a:endParaRPr lang="en-US" altLang="zh-CN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C439FD-6CB8-4E5B-B640-9663EC980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24"/>
          <a:stretch/>
        </p:blipFill>
        <p:spPr>
          <a:xfrm flipH="1">
            <a:off x="5174000" y="2026512"/>
            <a:ext cx="3109459" cy="2720614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40C90C9-C8A6-4155-9F53-18FBE2C12C52}"/>
              </a:ext>
            </a:extLst>
          </p:cNvPr>
          <p:cNvCxnSpPr>
            <a:cxnSpLocks/>
          </p:cNvCxnSpPr>
          <p:nvPr/>
        </p:nvCxnSpPr>
        <p:spPr>
          <a:xfrm flipH="1">
            <a:off x="5940152" y="1664372"/>
            <a:ext cx="978194" cy="81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42EDDBD-9D4B-407C-941A-0849F02237A4}"/>
              </a:ext>
            </a:extLst>
          </p:cNvPr>
          <p:cNvSpPr txBox="1"/>
          <p:nvPr/>
        </p:nvSpPr>
        <p:spPr>
          <a:xfrm>
            <a:off x="6588224" y="1547804"/>
            <a:ext cx="175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/>
              <a:t>必须从阿菲金采购</a:t>
            </a:r>
            <a:endParaRPr lang="en-US" altLang="zh-CN" sz="1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381E6CC-A9C1-4162-A197-D5B8180A3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4" y="2062812"/>
            <a:ext cx="3410196" cy="2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40336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参见</a:t>
            </a:r>
            <a:r>
              <a:rPr lang="en-US" altLang="zh-CN" sz="1200" b="1" dirty="0">
                <a:solidFill>
                  <a:prstClr val="black"/>
                </a:solidFill>
              </a:rPr>
              <a:t>MPC2018</a:t>
            </a:r>
            <a:r>
              <a:rPr lang="zh-CN" altLang="en-US" sz="1200" b="1" dirty="0">
                <a:solidFill>
                  <a:prstClr val="black"/>
                </a:solidFill>
              </a:rPr>
              <a:t>培训文件</a:t>
            </a:r>
            <a:r>
              <a:rPr lang="en-US" altLang="zh-CN" sz="1200" b="1" dirty="0">
                <a:solidFill>
                  <a:prstClr val="black"/>
                </a:solidFill>
              </a:rPr>
              <a:t>B06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14.9 </a:t>
            </a:r>
            <a:r>
              <a:rPr lang="zh-CN" altLang="en-US" sz="1600" dirty="0"/>
              <a:t>初次安装奶量计进行矫正（方法见说明书）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0369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——14. </a:t>
            </a:r>
            <a:r>
              <a:rPr lang="zh-CN" altLang="en-US" cap="small" dirty="0">
                <a:solidFill>
                  <a:schemeClr val="tx1"/>
                </a:solidFill>
              </a:rPr>
              <a:t>奶量计安装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40336"/>
            <a:ext cx="8590198" cy="28948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参见</a:t>
            </a:r>
            <a:r>
              <a:rPr lang="en-US" altLang="zh-CN" sz="1200" b="1" dirty="0">
                <a:solidFill>
                  <a:prstClr val="black"/>
                </a:solidFill>
              </a:rPr>
              <a:t>MPC2018</a:t>
            </a:r>
            <a:r>
              <a:rPr lang="zh-CN" altLang="en-US" sz="1200" b="1" dirty="0">
                <a:solidFill>
                  <a:prstClr val="black"/>
                </a:solidFill>
              </a:rPr>
              <a:t>培训文件</a:t>
            </a:r>
            <a:r>
              <a:rPr lang="en-US" altLang="zh-CN" sz="1200" b="1" dirty="0">
                <a:solidFill>
                  <a:prstClr val="black"/>
                </a:solidFill>
              </a:rPr>
              <a:t>B07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14.10 </a:t>
            </a:r>
            <a:r>
              <a:rPr lang="zh-CN" altLang="en-US" sz="1600" dirty="0"/>
              <a:t>奶杯组进气量测量， 测量结果写入备注项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913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1083</Words>
  <Application>Microsoft Office PowerPoint</Application>
  <PresentationFormat>全屏显示(16:9)</PresentationFormat>
  <Paragraphs>172</Paragraphs>
  <Slides>16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Theme</vt:lpstr>
      <vt:lpstr>PowerPoint 演示文稿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阿菲金安装验收标准——14. 奶量计安装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121</cp:revision>
  <dcterms:created xsi:type="dcterms:W3CDTF">2019-08-13T08:57:06Z</dcterms:created>
  <dcterms:modified xsi:type="dcterms:W3CDTF">2019-09-07T09:13:13Z</dcterms:modified>
</cp:coreProperties>
</file>