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6" r:id="rId2"/>
    <p:sldId id="322" r:id="rId3"/>
    <p:sldId id="365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5" r:id="rId15"/>
    <p:sldId id="406" r:id="rId16"/>
    <p:sldId id="407" r:id="rId17"/>
    <p:sldId id="408" r:id="rId18"/>
    <p:sldId id="409" r:id="rId19"/>
    <p:sldId id="410" r:id="rId20"/>
    <p:sldId id="412" r:id="rId21"/>
    <p:sldId id="411" r:id="rId22"/>
    <p:sldId id="414" r:id="rId23"/>
    <p:sldId id="413" r:id="rId24"/>
    <p:sldId id="348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83538" autoAdjust="0"/>
  </p:normalViewPr>
  <p:slideViewPr>
    <p:cSldViewPr>
      <p:cViewPr varScale="1">
        <p:scale>
          <a:sx n="113" d="100"/>
          <a:sy n="113" d="100"/>
        </p:scale>
        <p:origin x="557" y="8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ה'/אלול/תשע"ט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733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836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262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1018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3544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259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661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823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60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44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819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4773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444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235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104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07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771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515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09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640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799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09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真空管路安装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每根脉动管都直接在主真空管路或真空分配罐上取气（禁止一根脉动管利用三通在另一根脉动管上取气）。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脉动管起始段必须高于主真空管（上翻安装）。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9.6 </a:t>
            </a:r>
            <a:r>
              <a:rPr lang="zh-CN" altLang="en-US" sz="1600" dirty="0"/>
              <a:t>脉动管路取气点（见图）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8B6113-E0FD-49DB-8FDF-1B233D2C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15043"/>
            <a:ext cx="3264311" cy="26904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B48881-C86B-47AE-A817-A4354AD60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417621"/>
            <a:ext cx="3702716" cy="271245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FBE8D231-230D-469F-8864-9C192B1B83E1}"/>
              </a:ext>
            </a:extLst>
          </p:cNvPr>
          <p:cNvSpPr/>
          <p:nvPr/>
        </p:nvSpPr>
        <p:spPr>
          <a:xfrm>
            <a:off x="2051720" y="2787774"/>
            <a:ext cx="100811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7EE7B39-F976-4D52-A1FE-872A42AF91EA}"/>
              </a:ext>
            </a:extLst>
          </p:cNvPr>
          <p:cNvSpPr/>
          <p:nvPr/>
        </p:nvSpPr>
        <p:spPr>
          <a:xfrm>
            <a:off x="5919302" y="3045120"/>
            <a:ext cx="1605026" cy="1398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3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每根脉动管的最低位置，安装自动真空排污阀（图中</a:t>
            </a:r>
            <a:r>
              <a:rPr lang="en-US" altLang="zh-CN" sz="1200" b="1" dirty="0">
                <a:solidFill>
                  <a:prstClr val="black"/>
                </a:solidFill>
              </a:rPr>
              <a:t>23</a:t>
            </a:r>
            <a:r>
              <a:rPr lang="zh-CN" altLang="en-US" sz="1200" b="1" dirty="0">
                <a:solidFill>
                  <a:prstClr val="black"/>
                </a:solidFill>
              </a:rPr>
              <a:t>位置）。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9.7 </a:t>
            </a:r>
            <a:r>
              <a:rPr lang="zh-CN" altLang="en-US" sz="1600" dirty="0"/>
              <a:t>脉动管路排污点（见图）</a:t>
            </a:r>
            <a:endParaRPr lang="en-US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1C3BC0-52C6-435A-B34C-A87968B8B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84766"/>
            <a:ext cx="3327648" cy="19703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90B769-7D4C-49BE-B78A-77E2C2C1B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029041"/>
            <a:ext cx="3631417" cy="3114459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1C48D0D-4D80-4C06-80AD-F0934242918C}"/>
              </a:ext>
            </a:extLst>
          </p:cNvPr>
          <p:cNvCxnSpPr>
            <a:cxnSpLocks/>
          </p:cNvCxnSpPr>
          <p:nvPr/>
        </p:nvCxnSpPr>
        <p:spPr>
          <a:xfrm flipH="1">
            <a:off x="6588224" y="3867894"/>
            <a:ext cx="432048" cy="64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1E488DA-AFC9-498D-8A15-E9E878D45E19}"/>
              </a:ext>
            </a:extLst>
          </p:cNvPr>
          <p:cNvSpPr txBox="1"/>
          <p:nvPr/>
        </p:nvSpPr>
        <p:spPr>
          <a:xfrm>
            <a:off x="6547359" y="351283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管路最低处安装</a:t>
            </a:r>
            <a:endParaRPr lang="en-US" altLang="zh-CN" sz="1000" dirty="0"/>
          </a:p>
          <a:p>
            <a:r>
              <a:rPr lang="zh-CN" altLang="en-US" sz="1000" dirty="0"/>
              <a:t>自动真空排污阀</a:t>
            </a:r>
          </a:p>
        </p:txBody>
      </p:sp>
    </p:spTree>
    <p:extLst>
      <p:ext uri="{BB962C8B-B14F-4D97-AF65-F5344CB8AC3E}">
        <p14:creationId xmlns:p14="http://schemas.microsoft.com/office/powerpoint/2010/main" val="13869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5E1548-5C35-47B4-A64D-477129AE2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" b="1272"/>
          <a:stretch/>
        </p:blipFill>
        <p:spPr>
          <a:xfrm rot="1683271">
            <a:off x="1078704" y="1848722"/>
            <a:ext cx="6245179" cy="3852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每根脉动管的直管首尾部分采用活结连接，需要时可以拆开清洗。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9.8 </a:t>
            </a:r>
            <a:r>
              <a:rPr lang="zh-CN" altLang="en-US" sz="1600" dirty="0"/>
              <a:t>脉动管路是否配置活结（可拆开清洗）</a:t>
            </a:r>
            <a:endParaRPr lang="en-US" sz="1600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1C48D0D-4D80-4C06-80AD-F0934242918C}"/>
              </a:ext>
            </a:extLst>
          </p:cNvPr>
          <p:cNvCxnSpPr>
            <a:cxnSpLocks/>
          </p:cNvCxnSpPr>
          <p:nvPr/>
        </p:nvCxnSpPr>
        <p:spPr>
          <a:xfrm flipH="1">
            <a:off x="818059" y="3043868"/>
            <a:ext cx="3096343" cy="780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1E488DA-AFC9-498D-8A15-E9E878D45E19}"/>
              </a:ext>
            </a:extLst>
          </p:cNvPr>
          <p:cNvSpPr txBox="1"/>
          <p:nvPr/>
        </p:nvSpPr>
        <p:spPr>
          <a:xfrm>
            <a:off x="3707904" y="26437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dirty="0"/>
              <a:t>脉动管路直管</a:t>
            </a:r>
            <a:endParaRPr lang="en-US" altLang="zh-CN" sz="1000" dirty="0"/>
          </a:p>
          <a:p>
            <a:pPr algn="ctr"/>
            <a:r>
              <a:rPr lang="zh-CN" altLang="en-US" sz="1000" dirty="0"/>
              <a:t>首尾采用活结连接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F88D786-2D5B-4AE3-9073-0CA77F187BD5}"/>
              </a:ext>
            </a:extLst>
          </p:cNvPr>
          <p:cNvCxnSpPr>
            <a:cxnSpLocks/>
          </p:cNvCxnSpPr>
          <p:nvPr/>
        </p:nvCxnSpPr>
        <p:spPr>
          <a:xfrm>
            <a:off x="4562474" y="3043868"/>
            <a:ext cx="2467631" cy="5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9.9 </a:t>
            </a:r>
            <a:r>
              <a:rPr lang="zh-CN" altLang="en-US" sz="1600" dirty="0"/>
              <a:t>脉动管路规格（见表）</a:t>
            </a:r>
            <a:endParaRPr lang="en-US" sz="16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DC7E81A-980B-4630-83E9-FCDEAB19E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1539"/>
              </p:ext>
            </p:extLst>
          </p:nvPr>
        </p:nvGraphicFramePr>
        <p:xfrm>
          <a:off x="2123728" y="2355726"/>
          <a:ext cx="4176464" cy="25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177">
                  <a:extLst>
                    <a:ext uri="{9D8B030D-6E8A-4147-A177-3AD203B41FA5}">
                      <a16:colId xmlns:a16="http://schemas.microsoft.com/office/drawing/2014/main" val="1888971309"/>
                    </a:ext>
                  </a:extLst>
                </a:gridCol>
                <a:gridCol w="1603287">
                  <a:extLst>
                    <a:ext uri="{9D8B030D-6E8A-4147-A177-3AD203B41FA5}">
                      <a16:colId xmlns:a16="http://schemas.microsoft.com/office/drawing/2014/main" val="404084553"/>
                    </a:ext>
                  </a:extLst>
                </a:gridCol>
              </a:tblGrid>
              <a:tr h="6186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每根单独的脉动管上</a:t>
                      </a:r>
                      <a:endParaRPr lang="en-US" altLang="zh-CN" sz="12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连接的挤奶点数量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脉动管路直径</a:t>
                      </a:r>
                      <a:r>
                        <a:rPr lang="en-US" sz="1200" b="1" u="none" strike="noStrike" dirty="0">
                          <a:effectLst/>
                        </a:rPr>
                        <a:t>mm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49517"/>
                  </a:ext>
                </a:extLst>
              </a:tr>
              <a:tr h="6232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6-8</a:t>
                      </a:r>
                      <a:r>
                        <a:rPr lang="zh-CN" altLang="en-US" sz="1200" u="none" strike="noStrike" dirty="0">
                          <a:effectLst/>
                        </a:rPr>
                        <a:t>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75</a:t>
                      </a:r>
                      <a:r>
                        <a:rPr lang="en-US" sz="1200" u="none" strike="noStrike" dirty="0">
                          <a:effectLst/>
                        </a:rPr>
                        <a:t>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277543"/>
                  </a:ext>
                </a:extLst>
              </a:tr>
              <a:tr h="66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10-16</a:t>
                      </a:r>
                      <a:r>
                        <a:rPr lang="zh-CN" altLang="en-US" sz="1200" u="none" strike="noStrike" dirty="0">
                          <a:effectLst/>
                        </a:rPr>
                        <a:t>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9</a:t>
                      </a:r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r>
                        <a:rPr lang="en-US" altLang="zh-CN" sz="1200" u="none" strike="noStrike" dirty="0">
                          <a:effectLst/>
                        </a:rPr>
                        <a:t>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4552"/>
                  </a:ext>
                </a:extLst>
              </a:tr>
              <a:tr h="65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18-24</a:t>
                      </a:r>
                      <a:r>
                        <a:rPr lang="zh-CN" altLang="en-US" sz="1200" u="none" strike="noStrike" dirty="0">
                          <a:effectLst/>
                        </a:rPr>
                        <a:t>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r>
                        <a:rPr lang="en-US" altLang="zh-CN" sz="1200" u="none" strike="noStrike" dirty="0">
                          <a:effectLst/>
                        </a:rPr>
                        <a:t>1</a:t>
                      </a:r>
                      <a:r>
                        <a:rPr lang="en-US" sz="1200" u="none" strike="noStrike" dirty="0">
                          <a:effectLst/>
                        </a:rPr>
                        <a:t>0mm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15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4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每根脉动管进气口处，安装插板式阀门（图中</a:t>
            </a:r>
            <a:r>
              <a:rPr lang="en-US" altLang="zh-CN" sz="1200" b="1" dirty="0">
                <a:solidFill>
                  <a:prstClr val="black"/>
                </a:solidFill>
              </a:rPr>
              <a:t>18</a:t>
            </a:r>
            <a:r>
              <a:rPr lang="zh-CN" altLang="en-US" sz="1200" b="1" dirty="0">
                <a:solidFill>
                  <a:prstClr val="black"/>
                </a:solidFill>
              </a:rPr>
              <a:t>位置）。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</a:t>
            </a:r>
            <a:r>
              <a:rPr lang="en-US" altLang="zh-CN" sz="1600" dirty="0"/>
              <a:t>10 </a:t>
            </a:r>
            <a:r>
              <a:rPr lang="zh-CN" altLang="en-US" sz="1600" dirty="0"/>
              <a:t>脉动管路配有关断阀门</a:t>
            </a:r>
            <a:endParaRPr 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90B769-7D4C-49BE-B78A-77E2C2C1B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029041"/>
            <a:ext cx="3631417" cy="3114459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1C48D0D-4D80-4C06-80AD-F0934242918C}"/>
              </a:ext>
            </a:extLst>
          </p:cNvPr>
          <p:cNvCxnSpPr>
            <a:cxnSpLocks/>
          </p:cNvCxnSpPr>
          <p:nvPr/>
        </p:nvCxnSpPr>
        <p:spPr>
          <a:xfrm flipH="1">
            <a:off x="6588224" y="3867894"/>
            <a:ext cx="432048" cy="64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91E488DA-AFC9-498D-8A15-E9E878D45E19}"/>
              </a:ext>
            </a:extLst>
          </p:cNvPr>
          <p:cNvSpPr txBox="1"/>
          <p:nvPr/>
        </p:nvSpPr>
        <p:spPr>
          <a:xfrm>
            <a:off x="6445727" y="35018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管路最低处安装</a:t>
            </a:r>
            <a:endParaRPr lang="en-US" altLang="zh-CN" sz="1000" dirty="0"/>
          </a:p>
          <a:p>
            <a:r>
              <a:rPr lang="zh-CN" altLang="en-US" sz="1000" dirty="0"/>
              <a:t>自动真空排污阀</a:t>
            </a: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2D0672FA-7DB4-42C8-8B74-362D53D923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539" y="2571750"/>
          <a:ext cx="3495021" cy="273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5" imgW="6564960" imgH="5142600" progId="">
                  <p:embed/>
                </p:oleObj>
              </mc:Choice>
              <mc:Fallback>
                <p:oleObj r:id="rId5" imgW="6564960" imgH="5142600" progId="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2D0672FA-7DB4-42C8-8B74-362D53D923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5539" y="2571750"/>
                        <a:ext cx="3495021" cy="2737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E1DD1C5-0052-4D69-BB83-6C4500F98E6D}"/>
              </a:ext>
            </a:extLst>
          </p:cNvPr>
          <p:cNvCxnSpPr>
            <a:cxnSpLocks/>
          </p:cNvCxnSpPr>
          <p:nvPr/>
        </p:nvCxnSpPr>
        <p:spPr>
          <a:xfrm flipH="1" flipV="1">
            <a:off x="3491880" y="3039802"/>
            <a:ext cx="432048" cy="66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8F346C2-7865-430E-87A9-4427FF3F9A5B}"/>
              </a:ext>
            </a:extLst>
          </p:cNvPr>
          <p:cNvSpPr txBox="1"/>
          <p:nvPr/>
        </p:nvSpPr>
        <p:spPr>
          <a:xfrm>
            <a:off x="3526770" y="378085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脉动管进气口处</a:t>
            </a:r>
            <a:endParaRPr lang="en-US" altLang="zh-CN" sz="1000" dirty="0"/>
          </a:p>
          <a:p>
            <a:r>
              <a:rPr lang="zh-CN" altLang="en-US" sz="1000" dirty="0"/>
              <a:t>安装插板式阀门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BC494E2-ABF4-4368-8745-0930A344C6E0}"/>
              </a:ext>
            </a:extLst>
          </p:cNvPr>
          <p:cNvCxnSpPr>
            <a:cxnSpLocks/>
          </p:cNvCxnSpPr>
          <p:nvPr/>
        </p:nvCxnSpPr>
        <p:spPr>
          <a:xfrm flipV="1">
            <a:off x="4139952" y="3005966"/>
            <a:ext cx="886480" cy="69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6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每根计量器真空管都直接在主真空管路或真空分配罐上取气，禁止从其他管路（脉动管，收集罐真空管）上取气。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计量器真空管起始段必须高于主真空管（上翻安装）。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9.11 </a:t>
            </a:r>
            <a:r>
              <a:rPr lang="zh-CN" altLang="en-US" sz="1600" dirty="0"/>
              <a:t>计量器真空管路取气点（见图）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AB0DF1-34D1-41FC-9A2F-635256D3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82631"/>
            <a:ext cx="4176464" cy="28399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22CAEE-3914-4B99-8391-B6C3D9FE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249977"/>
            <a:ext cx="3852987" cy="2860869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186BF9CC-FD1B-437A-A86C-D3C8756B4CF1}"/>
              </a:ext>
            </a:extLst>
          </p:cNvPr>
          <p:cNvSpPr/>
          <p:nvPr/>
        </p:nvSpPr>
        <p:spPr>
          <a:xfrm>
            <a:off x="3347864" y="2427734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1CD331E-58EF-4900-A851-7C2121D06FB0}"/>
              </a:ext>
            </a:extLst>
          </p:cNvPr>
          <p:cNvSpPr/>
          <p:nvPr/>
        </p:nvSpPr>
        <p:spPr>
          <a:xfrm>
            <a:off x="5724128" y="275177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D792967-A930-4142-BB60-36607F9857BB}"/>
              </a:ext>
            </a:extLst>
          </p:cNvPr>
          <p:cNvSpPr/>
          <p:nvPr/>
        </p:nvSpPr>
        <p:spPr>
          <a:xfrm>
            <a:off x="1331640" y="4226906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D4C49BEE-4238-40D2-83B2-999B63B58F19}"/>
              </a:ext>
            </a:extLst>
          </p:cNvPr>
          <p:cNvSpPr/>
          <p:nvPr/>
        </p:nvSpPr>
        <p:spPr>
          <a:xfrm>
            <a:off x="7596336" y="3867894"/>
            <a:ext cx="540060" cy="437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每根计量器真空管的最低位置，安装自动真空排污阀（图中红色圆圈位置）。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9.12 </a:t>
            </a:r>
            <a:r>
              <a:rPr lang="zh-CN" altLang="en-US" sz="1600" dirty="0"/>
              <a:t>计量器真空管路排污点（见图）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4D8C25-8D99-4601-80A9-E0A02E8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017110"/>
            <a:ext cx="4705982" cy="3053471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ACABBDD4-7246-448F-905E-D761532B089D}"/>
              </a:ext>
            </a:extLst>
          </p:cNvPr>
          <p:cNvSpPr/>
          <p:nvPr/>
        </p:nvSpPr>
        <p:spPr>
          <a:xfrm>
            <a:off x="6444208" y="3507854"/>
            <a:ext cx="1342940" cy="1332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CE687E23-847F-4BE9-AE43-0917666015F3}"/>
              </a:ext>
            </a:extLst>
          </p:cNvPr>
          <p:cNvSpPr/>
          <p:nvPr/>
        </p:nvSpPr>
        <p:spPr>
          <a:xfrm>
            <a:off x="6660232" y="257175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7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如题。计量器数量在</a:t>
            </a:r>
            <a:r>
              <a:rPr lang="en-US" altLang="zh-CN" sz="1200" b="1" dirty="0">
                <a:solidFill>
                  <a:prstClr val="black"/>
                </a:solidFill>
              </a:rPr>
              <a:t>60</a:t>
            </a:r>
            <a:r>
              <a:rPr lang="zh-CN" altLang="en-US" sz="1200" b="1" dirty="0">
                <a:solidFill>
                  <a:prstClr val="black"/>
                </a:solidFill>
              </a:rPr>
              <a:t>位以下时，可以连接在一根</a:t>
            </a:r>
            <a:r>
              <a:rPr lang="en-US" altLang="zh-CN" sz="1200" b="1" dirty="0">
                <a:solidFill>
                  <a:prstClr val="black"/>
                </a:solidFill>
              </a:rPr>
              <a:t>50mm</a:t>
            </a:r>
            <a:r>
              <a:rPr lang="zh-CN" altLang="en-US" sz="1200" b="1" dirty="0">
                <a:solidFill>
                  <a:prstClr val="black"/>
                </a:solidFill>
              </a:rPr>
              <a:t>计量器真空管路上。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9.13 </a:t>
            </a:r>
            <a:r>
              <a:rPr lang="zh-CN" altLang="en-US" sz="1600" dirty="0"/>
              <a:t>计量器真空管路直径</a:t>
            </a:r>
            <a:r>
              <a:rPr lang="en-US" altLang="zh-CN" sz="1600" dirty="0"/>
              <a:t>50mm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25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6E33F384-3BC5-41C6-AC6D-5685EB9DB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77191"/>
              </p:ext>
            </p:extLst>
          </p:nvPr>
        </p:nvGraphicFramePr>
        <p:xfrm>
          <a:off x="1547664" y="1651000"/>
          <a:ext cx="530860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4" imgW="10564920" imgH="6920280" progId="">
                  <p:embed/>
                </p:oleObj>
              </mc:Choice>
              <mc:Fallback>
                <p:oleObj r:id="rId4" imgW="10564920" imgH="6920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1651000"/>
                        <a:ext cx="5308600" cy="349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每根计量器真空管的直管首尾部分采用活结连接，需要时可以拆开清洗。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9.14 </a:t>
            </a:r>
            <a:r>
              <a:rPr lang="zh-CN" altLang="en-US" sz="1600" dirty="0"/>
              <a:t>计量器真空管路是否配置活结（可拆开清洗）</a:t>
            </a:r>
            <a:endParaRPr lang="en-US" sz="1600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0098EDC-D450-4411-B067-C36E72ADDEF6}"/>
              </a:ext>
            </a:extLst>
          </p:cNvPr>
          <p:cNvCxnSpPr>
            <a:cxnSpLocks/>
          </p:cNvCxnSpPr>
          <p:nvPr/>
        </p:nvCxnSpPr>
        <p:spPr>
          <a:xfrm flipH="1">
            <a:off x="1979713" y="3003798"/>
            <a:ext cx="1368151" cy="1749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19CC111A-FC9C-4F51-B25C-7B55DD9F141E}"/>
              </a:ext>
            </a:extLst>
          </p:cNvPr>
          <p:cNvSpPr txBox="1"/>
          <p:nvPr/>
        </p:nvSpPr>
        <p:spPr>
          <a:xfrm>
            <a:off x="2690267" y="2562969"/>
            <a:ext cx="13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/>
              <a:t>计量器真空管路直管</a:t>
            </a:r>
            <a:endParaRPr lang="en-US" altLang="zh-CN" sz="1000" dirty="0"/>
          </a:p>
          <a:p>
            <a:pPr algn="ctr"/>
            <a:r>
              <a:rPr lang="zh-CN" altLang="en-US" sz="1000" dirty="0"/>
              <a:t>首尾采用活结连接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0C37CE0-039D-476B-9886-6D7C98844BB2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058418" y="2467804"/>
            <a:ext cx="2012202" cy="295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10F7E1-F855-47AF-AC92-FDE0FC96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04902"/>
            <a:ext cx="3236540" cy="3618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6643" y="1370966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为避免真空管路污物进入牛奶收集系统，收集罐取气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可从汽水分离器上部取气或取气管高于汽水分离器排污点。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9.15 </a:t>
            </a:r>
            <a:r>
              <a:rPr lang="zh-CN" altLang="en-US" sz="1600" dirty="0"/>
              <a:t>收集系统真空管路排污点（见图）</a:t>
            </a:r>
            <a:endParaRPr lang="en-US" sz="1600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BF5E7F8-076F-4FE0-B1FC-EF555DF2BD38}"/>
              </a:ext>
            </a:extLst>
          </p:cNvPr>
          <p:cNvCxnSpPr/>
          <p:nvPr/>
        </p:nvCxnSpPr>
        <p:spPr>
          <a:xfrm flipH="1" flipV="1">
            <a:off x="7308304" y="3075806"/>
            <a:ext cx="720080" cy="864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768E43B-B262-439A-BC41-22FBCEB8E943}"/>
              </a:ext>
            </a:extLst>
          </p:cNvPr>
          <p:cNvSpPr txBox="1"/>
          <p:nvPr/>
        </p:nvSpPr>
        <p:spPr>
          <a:xfrm>
            <a:off x="7693590" y="3950391"/>
            <a:ext cx="13681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/>
              <a:t>收集系统真空管路</a:t>
            </a:r>
            <a:endParaRPr lang="en-US" altLang="zh-CN" sz="1000" dirty="0"/>
          </a:p>
          <a:p>
            <a:pPr algn="ctr"/>
            <a:r>
              <a:rPr lang="zh-CN" altLang="en-US" sz="1000" dirty="0"/>
              <a:t>从汽水分离器底部自动排污阀排污</a:t>
            </a:r>
          </a:p>
        </p:txBody>
      </p:sp>
    </p:spTree>
    <p:extLst>
      <p:ext uri="{BB962C8B-B14F-4D97-AF65-F5344CB8AC3E}">
        <p14:creationId xmlns:p14="http://schemas.microsoft.com/office/powerpoint/2010/main" val="1747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2766" y="1419622"/>
            <a:ext cx="8640960" cy="324036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 </a:t>
            </a:r>
            <a:r>
              <a:rPr lang="zh-CN" altLang="en-US" sz="1600" dirty="0"/>
              <a:t>主真空管路规格表</a:t>
            </a:r>
            <a:endParaRPr lang="en-US" sz="16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6D12157-6D86-4ABF-BD89-FFE717664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30019"/>
              </p:ext>
            </p:extLst>
          </p:nvPr>
        </p:nvGraphicFramePr>
        <p:xfrm>
          <a:off x="1403648" y="1563637"/>
          <a:ext cx="4176464" cy="25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3177">
                  <a:extLst>
                    <a:ext uri="{9D8B030D-6E8A-4147-A177-3AD203B41FA5}">
                      <a16:colId xmlns:a16="http://schemas.microsoft.com/office/drawing/2014/main" val="1888971309"/>
                    </a:ext>
                  </a:extLst>
                </a:gridCol>
                <a:gridCol w="1603287">
                  <a:extLst>
                    <a:ext uri="{9D8B030D-6E8A-4147-A177-3AD203B41FA5}">
                      <a16:colId xmlns:a16="http://schemas.microsoft.com/office/drawing/2014/main" val="404084553"/>
                    </a:ext>
                  </a:extLst>
                </a:gridCol>
              </a:tblGrid>
              <a:tr h="6186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挤奶点数量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</a:rPr>
                        <a:t>主真空管路直径</a:t>
                      </a:r>
                      <a:r>
                        <a:rPr lang="en-US" sz="1200" b="1" u="none" strike="noStrike" dirty="0">
                          <a:effectLst/>
                        </a:rPr>
                        <a:t>mm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149517"/>
                  </a:ext>
                </a:extLst>
              </a:tr>
              <a:tr h="6232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6-18</a:t>
                      </a:r>
                      <a:r>
                        <a:rPr lang="zh-CN" altLang="en-US" sz="1200" u="none" strike="noStrike" dirty="0">
                          <a:effectLst/>
                        </a:rPr>
                        <a:t>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90mm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277543"/>
                  </a:ext>
                </a:extLst>
              </a:tr>
              <a:tr h="66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20-38</a:t>
                      </a:r>
                      <a:r>
                        <a:rPr lang="zh-CN" altLang="en-US" sz="1200" u="none" strike="noStrike" dirty="0">
                          <a:effectLst/>
                        </a:rPr>
                        <a:t>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110</a:t>
                      </a:r>
                      <a:r>
                        <a:rPr lang="en-US" altLang="zh-CN" sz="1200" u="none" strike="noStrike" dirty="0">
                          <a:effectLst/>
                        </a:rPr>
                        <a:t>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4552"/>
                  </a:ext>
                </a:extLst>
              </a:tr>
              <a:tr h="65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</a:rPr>
                        <a:t>40-64</a:t>
                      </a:r>
                      <a:r>
                        <a:rPr lang="zh-CN" altLang="en-US" sz="1200" u="none" strike="noStrike" dirty="0">
                          <a:effectLst/>
                        </a:rPr>
                        <a:t>位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160mm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159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0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每根收集系统真空管都直接在主真空管路或真空分配罐上取气（禁止在脉动管上取气）。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9.16 </a:t>
            </a:r>
            <a:r>
              <a:rPr lang="zh-CN" altLang="en-US" sz="1600" dirty="0"/>
              <a:t>收集系统真空管路取气点（见图）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8B6113-E0FD-49DB-8FDF-1B233D2C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415043"/>
            <a:ext cx="3264311" cy="26904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6B48881-C86B-47AE-A817-A4354AD60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417621"/>
            <a:ext cx="3702716" cy="271245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FBE8D231-230D-469F-8864-9C192B1B83E1}"/>
              </a:ext>
            </a:extLst>
          </p:cNvPr>
          <p:cNvSpPr/>
          <p:nvPr/>
        </p:nvSpPr>
        <p:spPr>
          <a:xfrm>
            <a:off x="3131840" y="2499742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B7EE7B39-F976-4D52-A1FE-872A42AF91EA}"/>
              </a:ext>
            </a:extLst>
          </p:cNvPr>
          <p:cNvSpPr/>
          <p:nvPr/>
        </p:nvSpPr>
        <p:spPr>
          <a:xfrm>
            <a:off x="5364088" y="2571750"/>
            <a:ext cx="740930" cy="534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CD601A5-69FC-4211-B0FD-5855E077FD8B}"/>
              </a:ext>
            </a:extLst>
          </p:cNvPr>
          <p:cNvSpPr/>
          <p:nvPr/>
        </p:nvSpPr>
        <p:spPr>
          <a:xfrm>
            <a:off x="7740352" y="3910629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37DB985-1D67-422D-B6A2-29DF7F817EAA}"/>
              </a:ext>
            </a:extLst>
          </p:cNvPr>
          <p:cNvSpPr/>
          <p:nvPr/>
        </p:nvSpPr>
        <p:spPr>
          <a:xfrm>
            <a:off x="1691680" y="3630420"/>
            <a:ext cx="648072" cy="597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0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主真空管路接入真空分配罐，其他真空管路直接从分配罐上直接分配。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便于安装，更利于真空稳定。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9.17 </a:t>
            </a:r>
            <a:r>
              <a:rPr lang="zh-CN" altLang="en-US" sz="1600" dirty="0"/>
              <a:t>配置真空分配罐（非稳压罐）</a:t>
            </a:r>
            <a:endParaRPr 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80BD82E-25F5-43CE-9352-521F50256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110108"/>
            <a:ext cx="5027463" cy="29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C71B636-114C-4D84-8821-786E5D47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80" y="1203598"/>
            <a:ext cx="6132143" cy="3939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集乳罐真空配备插板阀，用于必要时切断真空。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9.18 </a:t>
            </a:r>
            <a:r>
              <a:rPr lang="zh-CN" altLang="en-US" sz="1600" dirty="0"/>
              <a:t>集乳罐真空管路插板阀安装</a:t>
            </a:r>
            <a:endParaRPr lang="en-US" sz="1600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2868C9B-3358-46B1-AA8E-B12F9DB2B18B}"/>
              </a:ext>
            </a:extLst>
          </p:cNvPr>
          <p:cNvSpPr/>
          <p:nvPr/>
        </p:nvSpPr>
        <p:spPr>
          <a:xfrm>
            <a:off x="7636002" y="3804801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1864" y="2067694"/>
            <a:ext cx="8630616" cy="2592288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如题。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9.19</a:t>
            </a:r>
            <a:r>
              <a:rPr lang="zh-CN" altLang="en-US" sz="1600" dirty="0"/>
              <a:t>真空奶管路材质 （</a:t>
            </a:r>
            <a:r>
              <a:rPr lang="en-US" altLang="zh-CN" sz="1600" dirty="0"/>
              <a:t>UPVC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r>
              <a:rPr lang="en-US" altLang="zh-CN" sz="1600" dirty="0"/>
              <a:t>9.20 </a:t>
            </a:r>
            <a:r>
              <a:rPr lang="zh-CN" altLang="en-US" sz="1600" dirty="0"/>
              <a:t>真空管弯头、直通、</a:t>
            </a:r>
            <a:r>
              <a:rPr lang="en-US" altLang="zh-CN" sz="1600" dirty="0"/>
              <a:t>T</a:t>
            </a:r>
            <a:r>
              <a:rPr lang="zh-CN" altLang="en-US" sz="1600" dirty="0"/>
              <a:t>型接头、活结与主管路颜色统一</a:t>
            </a:r>
            <a:endParaRPr lang="en-US" altLang="zh-CN" sz="1600" dirty="0"/>
          </a:p>
          <a:p>
            <a:r>
              <a:rPr lang="en-US" altLang="zh-CN" sz="1600"/>
              <a:t>9.21 </a:t>
            </a:r>
            <a:r>
              <a:rPr lang="zh-CN" altLang="en-US" sz="1600"/>
              <a:t>真空</a:t>
            </a:r>
            <a:r>
              <a:rPr lang="zh-CN" altLang="en-US" sz="1600" dirty="0"/>
              <a:t>管路壁厚（</a:t>
            </a:r>
            <a:r>
              <a:rPr lang="en-US" altLang="zh-CN" sz="1600" dirty="0"/>
              <a:t>1.0</a:t>
            </a:r>
            <a:r>
              <a:rPr lang="en-US" sz="1600" dirty="0"/>
              <a:t>MPa ）</a:t>
            </a:r>
          </a:p>
        </p:txBody>
      </p:sp>
    </p:spTree>
    <p:extLst>
      <p:ext uri="{BB962C8B-B14F-4D97-AF65-F5344CB8AC3E}">
        <p14:creationId xmlns:p14="http://schemas.microsoft.com/office/powerpoint/2010/main" val="31184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大弯度弯头能够有效减少真空乱流，增强真空稳定性。在主真空管路上必须采用大弯度弯头。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9.2 </a:t>
            </a:r>
            <a:r>
              <a:rPr lang="zh-CN" altLang="en-US" sz="1600" dirty="0"/>
              <a:t>主真空管路</a:t>
            </a:r>
            <a:r>
              <a:rPr lang="en-US" altLang="zh-CN" sz="1600" dirty="0"/>
              <a:t>90</a:t>
            </a:r>
            <a:r>
              <a:rPr lang="zh-CN" altLang="en-US" sz="1600" dirty="0"/>
              <a:t>度弯头必须采用两个</a:t>
            </a:r>
            <a:r>
              <a:rPr lang="en-US" altLang="zh-CN" sz="1600" dirty="0"/>
              <a:t>45</a:t>
            </a:r>
            <a:r>
              <a:rPr lang="zh-CN" altLang="en-US" sz="1600" dirty="0"/>
              <a:t>度弯头连接</a:t>
            </a:r>
            <a:endParaRPr lang="en-US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11CE4E-8C07-4F02-BC13-15426076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177729"/>
            <a:ext cx="3892391" cy="28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为保证真空稳定性，主真空管（从真空泵管路接头开始，至真空分配罐，或第一个真空分支管线：脉动，计量器，收集罐）上配置的弯头和三通（</a:t>
            </a:r>
            <a:r>
              <a:rPr lang="en-US" altLang="zh-CN" sz="1200" dirty="0">
                <a:solidFill>
                  <a:prstClr val="black"/>
                </a:solidFill>
              </a:rPr>
              <a:t>T</a:t>
            </a:r>
            <a:r>
              <a:rPr lang="zh-CN" altLang="en-US" sz="1200" dirty="0">
                <a:solidFill>
                  <a:prstClr val="black"/>
                </a:solidFill>
              </a:rPr>
              <a:t>型接头）不应超过</a:t>
            </a:r>
            <a:r>
              <a:rPr lang="en-US" altLang="zh-CN" sz="1200" dirty="0">
                <a:solidFill>
                  <a:prstClr val="black"/>
                </a:solidFill>
              </a:rPr>
              <a:t>7</a:t>
            </a:r>
            <a:r>
              <a:rPr lang="zh-CN" altLang="en-US" sz="1200" dirty="0">
                <a:solidFill>
                  <a:prstClr val="black"/>
                </a:solidFill>
              </a:rPr>
              <a:t>个。如不能满足要求，请在安装前与阿菲金技术支持联系以寻求帮助。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9.3 </a:t>
            </a:r>
            <a:r>
              <a:rPr lang="zh-CN" altLang="en-US" sz="1600" dirty="0"/>
              <a:t>主真空弯头、</a:t>
            </a:r>
            <a:r>
              <a:rPr lang="en-US" altLang="zh-CN" sz="1600" dirty="0"/>
              <a:t>T</a:t>
            </a:r>
            <a:r>
              <a:rPr lang="zh-CN" altLang="en-US" sz="1600" dirty="0"/>
              <a:t>型接头总数不超过</a:t>
            </a:r>
            <a:r>
              <a:rPr lang="en-US" altLang="zh-CN" sz="1600" dirty="0"/>
              <a:t>7</a:t>
            </a:r>
            <a:r>
              <a:rPr lang="zh-CN" altLang="en-US" sz="1600" dirty="0"/>
              <a:t>个</a:t>
            </a:r>
            <a:endParaRPr lang="en-US" sz="16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6753B23-05B3-4F04-AF44-7F3CC86B3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216326"/>
            <a:ext cx="8072494" cy="292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87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9.4 </a:t>
            </a:r>
            <a:r>
              <a:rPr lang="en-US" altLang="zh-CN" sz="1600" dirty="0"/>
              <a:t>ISO </a:t>
            </a:r>
            <a:r>
              <a:rPr lang="zh-CN" altLang="en-US" sz="1600" dirty="0"/>
              <a:t>测试孔的安装（</a:t>
            </a:r>
            <a:r>
              <a:rPr lang="en-US" altLang="zh-CN" sz="1600" dirty="0" err="1"/>
              <a:t>Vr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Vp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Vm</a:t>
            </a:r>
            <a:r>
              <a:rPr lang="zh-CN" altLang="en-US" sz="1600" dirty="0"/>
              <a:t>，</a:t>
            </a:r>
            <a:r>
              <a:rPr lang="en-US" altLang="zh-CN" sz="1600" dirty="0"/>
              <a:t>A1</a:t>
            </a:r>
            <a:r>
              <a:rPr lang="zh-CN" altLang="en-US" sz="1600" dirty="0"/>
              <a:t>，</a:t>
            </a:r>
            <a:r>
              <a:rPr lang="en-US" altLang="zh-CN" sz="1600" dirty="0"/>
              <a:t>A2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4E08EFB-11C7-402B-B9C2-F4821AAD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20" y="1635646"/>
            <a:ext cx="6783760" cy="325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b="1" dirty="0">
                <a:solidFill>
                  <a:prstClr val="black"/>
                </a:solidFill>
              </a:rPr>
              <a:t>管路有弯头时，</a:t>
            </a:r>
            <a:r>
              <a:rPr lang="en-US" altLang="zh-CN" sz="1200" b="1" dirty="0" err="1">
                <a:solidFill>
                  <a:prstClr val="black"/>
                </a:solidFill>
              </a:rPr>
              <a:t>Vp</a:t>
            </a:r>
            <a:r>
              <a:rPr lang="zh-CN" altLang="en-US" sz="1200" b="1" dirty="0">
                <a:solidFill>
                  <a:prstClr val="black"/>
                </a:solidFill>
              </a:rPr>
              <a:t>点距离弯头位置</a:t>
            </a:r>
            <a:r>
              <a:rPr lang="en-US" altLang="zh-CN" sz="1200" b="1" dirty="0">
                <a:solidFill>
                  <a:prstClr val="black"/>
                </a:solidFill>
              </a:rPr>
              <a:t>L&gt;10</a:t>
            </a:r>
            <a:r>
              <a:rPr lang="zh-CN" altLang="en-US" sz="1200" b="1" dirty="0">
                <a:solidFill>
                  <a:prstClr val="black"/>
                </a:solidFill>
              </a:rPr>
              <a:t>倍管径（下图）。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b="1" dirty="0">
                <a:solidFill>
                  <a:prstClr val="black"/>
                </a:solidFill>
              </a:rPr>
              <a:t>管路无弯头时，按右图位置安装。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9.4 </a:t>
            </a:r>
            <a:r>
              <a:rPr lang="en-US" altLang="zh-CN" sz="1600" dirty="0"/>
              <a:t>ISO </a:t>
            </a:r>
            <a:r>
              <a:rPr lang="zh-CN" altLang="en-US" sz="1600" dirty="0"/>
              <a:t>测试孔的安装（</a:t>
            </a:r>
            <a:r>
              <a:rPr lang="en-US" altLang="zh-CN" sz="1600" dirty="0" err="1"/>
              <a:t>Vr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Vp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Vm</a:t>
            </a:r>
            <a:r>
              <a:rPr lang="zh-CN" altLang="en-US" sz="1600" dirty="0"/>
              <a:t>，</a:t>
            </a:r>
            <a:r>
              <a:rPr lang="en-US" altLang="zh-CN" sz="1600" dirty="0"/>
              <a:t>A1</a:t>
            </a:r>
            <a:r>
              <a:rPr lang="zh-CN" altLang="en-US" sz="1600" dirty="0"/>
              <a:t>，</a:t>
            </a:r>
            <a:r>
              <a:rPr lang="en-US" altLang="zh-CN" sz="1600" dirty="0"/>
              <a:t>A2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3923437-0379-4D14-9A8D-DDF54B3D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0478" y="2355726"/>
            <a:ext cx="4605235" cy="25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BC18C76-50A9-43C9-80DA-2433C811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864" y="3063395"/>
            <a:ext cx="3171825" cy="19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57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GB" sz="1200" b="1" dirty="0">
                <a:solidFill>
                  <a:prstClr val="black"/>
                </a:solidFill>
              </a:rPr>
              <a:t>测试点</a:t>
            </a:r>
            <a:r>
              <a:rPr lang="en-GB" altLang="zh-CN" sz="1200" b="1" dirty="0">
                <a:solidFill>
                  <a:prstClr val="black"/>
                </a:solidFill>
              </a:rPr>
              <a:t>A1</a:t>
            </a:r>
            <a:r>
              <a:rPr lang="zh-CN" altLang="en-GB" sz="1200" b="1" dirty="0">
                <a:solidFill>
                  <a:prstClr val="black"/>
                </a:solidFill>
              </a:rPr>
              <a:t>处于或靠近接收缸，在进气口上端</a:t>
            </a:r>
            <a:r>
              <a:rPr lang="zh-CN" altLang="en-US" sz="1200" b="1" dirty="0">
                <a:solidFill>
                  <a:prstClr val="black"/>
                </a:solidFill>
              </a:rPr>
              <a:t>约</a:t>
            </a:r>
            <a:r>
              <a:rPr lang="en-US" altLang="zh-CN" sz="1200" b="1" dirty="0">
                <a:solidFill>
                  <a:prstClr val="black"/>
                </a:solidFill>
              </a:rPr>
              <a:t>0.5m</a:t>
            </a:r>
            <a:r>
              <a:rPr lang="zh-CN" altLang="en-US" sz="1200" b="1" dirty="0">
                <a:solidFill>
                  <a:prstClr val="black"/>
                </a:solidFill>
              </a:rPr>
              <a:t>（最小距离）处。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GB" sz="1200" b="1" dirty="0">
                <a:solidFill>
                  <a:prstClr val="black"/>
                </a:solidFill>
              </a:rPr>
              <a:t>测试点</a:t>
            </a:r>
            <a:r>
              <a:rPr lang="en-GB" altLang="zh-CN" sz="1200" b="1" dirty="0" err="1">
                <a:solidFill>
                  <a:prstClr val="black"/>
                </a:solidFill>
              </a:rPr>
              <a:t>Vm</a:t>
            </a:r>
            <a:r>
              <a:rPr lang="zh-CN" altLang="en-GB" sz="1200" b="1" dirty="0">
                <a:solidFill>
                  <a:prstClr val="black"/>
                </a:solidFill>
              </a:rPr>
              <a:t>在或者靠近接收缸，</a:t>
            </a:r>
            <a:r>
              <a:rPr lang="zh-CN" altLang="en-US" sz="1200" b="1" dirty="0">
                <a:solidFill>
                  <a:prstClr val="black"/>
                </a:solidFill>
              </a:rPr>
              <a:t>奶水</a:t>
            </a:r>
            <a:r>
              <a:rPr lang="zh-CN" altLang="en-GB" sz="1200" b="1" dirty="0">
                <a:solidFill>
                  <a:prstClr val="black"/>
                </a:solidFill>
              </a:rPr>
              <a:t>分离器的上游</a:t>
            </a:r>
            <a:r>
              <a:rPr lang="zh-CN" altLang="en-US" sz="1200" b="1" dirty="0">
                <a:solidFill>
                  <a:prstClr val="black"/>
                </a:solidFill>
              </a:rPr>
              <a:t>，距</a:t>
            </a:r>
            <a:r>
              <a:rPr lang="en-US" altLang="zh-CN" sz="1200" b="1" dirty="0">
                <a:solidFill>
                  <a:prstClr val="black"/>
                </a:solidFill>
              </a:rPr>
              <a:t>A1</a:t>
            </a:r>
            <a:r>
              <a:rPr lang="zh-CN" altLang="en-US" sz="1200" b="1" dirty="0">
                <a:solidFill>
                  <a:prstClr val="black"/>
                </a:solidFill>
              </a:rPr>
              <a:t>约</a:t>
            </a:r>
            <a:r>
              <a:rPr lang="en-US" altLang="zh-CN" sz="1200" b="1" dirty="0">
                <a:solidFill>
                  <a:prstClr val="black"/>
                </a:solidFill>
              </a:rPr>
              <a:t>0.2m</a:t>
            </a:r>
            <a:r>
              <a:rPr lang="zh-CN" altLang="en-US" sz="1200" b="1" dirty="0">
                <a:solidFill>
                  <a:prstClr val="black"/>
                </a:solidFill>
              </a:rPr>
              <a:t>（最小距离）处。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b="1" dirty="0">
                <a:solidFill>
                  <a:prstClr val="black"/>
                </a:solidFill>
              </a:rPr>
              <a:t>测试点下方需配备截止阀。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9.4 </a:t>
            </a:r>
            <a:r>
              <a:rPr lang="en-US" altLang="zh-CN" sz="1600" dirty="0"/>
              <a:t>ISO </a:t>
            </a:r>
            <a:r>
              <a:rPr lang="zh-CN" altLang="en-US" sz="1600" dirty="0"/>
              <a:t>测试孔的安装（</a:t>
            </a:r>
            <a:r>
              <a:rPr lang="en-US" altLang="zh-CN" sz="1600" dirty="0" err="1"/>
              <a:t>Vr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Vp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Vm</a:t>
            </a:r>
            <a:r>
              <a:rPr lang="zh-CN" altLang="en-US" sz="1600" dirty="0"/>
              <a:t>，</a:t>
            </a:r>
            <a:r>
              <a:rPr lang="en-US" altLang="zh-CN" sz="1600" dirty="0"/>
              <a:t>A1</a:t>
            </a:r>
            <a:r>
              <a:rPr lang="zh-CN" altLang="en-US" sz="1600" dirty="0"/>
              <a:t>，</a:t>
            </a:r>
            <a:r>
              <a:rPr lang="en-US" altLang="zh-CN" sz="1600" dirty="0"/>
              <a:t>A2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A0BCC869-A8ED-4DF1-A4AD-8EAFB01DB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28858"/>
              </p:ext>
            </p:extLst>
          </p:nvPr>
        </p:nvGraphicFramePr>
        <p:xfrm>
          <a:off x="5891232" y="2283718"/>
          <a:ext cx="2587212" cy="247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4" imgW="3733200" imgH="3567960" progId="">
                  <p:embed/>
                </p:oleObj>
              </mc:Choice>
              <mc:Fallback>
                <p:oleObj r:id="rId4" imgW="3733200" imgH="3567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1232" y="2283718"/>
                        <a:ext cx="2587212" cy="247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3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GB" sz="1200" b="1" dirty="0">
                <a:solidFill>
                  <a:prstClr val="black"/>
                </a:solidFill>
              </a:rPr>
              <a:t>测试点</a:t>
            </a:r>
            <a:r>
              <a:rPr lang="en-GB" altLang="zh-CN" sz="1200" b="1" dirty="0">
                <a:solidFill>
                  <a:prstClr val="black"/>
                </a:solidFill>
              </a:rPr>
              <a:t>A2</a:t>
            </a:r>
            <a:r>
              <a:rPr lang="zh-CN" altLang="en-GB" sz="1200" b="1" dirty="0">
                <a:solidFill>
                  <a:prstClr val="black"/>
                </a:solidFill>
              </a:rPr>
              <a:t>处于或靠近</a:t>
            </a:r>
            <a:r>
              <a:rPr lang="zh-CN" altLang="en-US" sz="1200" b="1" dirty="0">
                <a:solidFill>
                  <a:prstClr val="black"/>
                </a:solidFill>
              </a:rPr>
              <a:t>伺服调压阀</a:t>
            </a:r>
            <a:r>
              <a:rPr lang="zh-CN" altLang="en-GB" sz="1200" b="1" dirty="0">
                <a:solidFill>
                  <a:prstClr val="black"/>
                </a:solidFill>
              </a:rPr>
              <a:t>，</a:t>
            </a:r>
            <a:r>
              <a:rPr lang="zh-CN" altLang="en-US" sz="1200" b="1" dirty="0">
                <a:solidFill>
                  <a:prstClr val="black"/>
                </a:solidFill>
              </a:rPr>
              <a:t>距离伺服调压阀约</a:t>
            </a:r>
            <a:r>
              <a:rPr lang="en-US" altLang="zh-CN" sz="1200" b="1" dirty="0">
                <a:solidFill>
                  <a:prstClr val="black"/>
                </a:solidFill>
              </a:rPr>
              <a:t>0.2 – 0.5m</a:t>
            </a:r>
            <a:r>
              <a:rPr lang="zh-CN" altLang="en-US" sz="1200" b="1" dirty="0">
                <a:solidFill>
                  <a:prstClr val="black"/>
                </a:solidFill>
              </a:rPr>
              <a:t>处。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GB" sz="1200" b="1" dirty="0">
                <a:solidFill>
                  <a:prstClr val="black"/>
                </a:solidFill>
              </a:rPr>
              <a:t>测试点</a:t>
            </a:r>
            <a:r>
              <a:rPr lang="en-GB" altLang="zh-CN" sz="1200" b="1" dirty="0">
                <a:solidFill>
                  <a:prstClr val="black"/>
                </a:solidFill>
              </a:rPr>
              <a:t>V</a:t>
            </a:r>
            <a:r>
              <a:rPr lang="en-US" altLang="zh-CN" sz="1200" b="1" dirty="0">
                <a:solidFill>
                  <a:prstClr val="black"/>
                </a:solidFill>
              </a:rPr>
              <a:t>r</a:t>
            </a:r>
            <a:r>
              <a:rPr lang="zh-CN" altLang="en-GB" sz="1200" b="1" dirty="0">
                <a:solidFill>
                  <a:prstClr val="black"/>
                </a:solidFill>
              </a:rPr>
              <a:t>在或者靠近接收缸，</a:t>
            </a:r>
            <a:r>
              <a:rPr lang="zh-CN" altLang="en-US" sz="1200" b="1" dirty="0">
                <a:solidFill>
                  <a:prstClr val="black"/>
                </a:solidFill>
              </a:rPr>
              <a:t>奶水</a:t>
            </a:r>
            <a:r>
              <a:rPr lang="zh-CN" altLang="en-GB" sz="1200" b="1" dirty="0">
                <a:solidFill>
                  <a:prstClr val="black"/>
                </a:solidFill>
              </a:rPr>
              <a:t>分离器的上游</a:t>
            </a:r>
            <a:r>
              <a:rPr lang="zh-CN" altLang="en-US" sz="1200" b="1" dirty="0">
                <a:solidFill>
                  <a:prstClr val="black"/>
                </a:solidFill>
              </a:rPr>
              <a:t>，距</a:t>
            </a:r>
            <a:r>
              <a:rPr lang="en-US" altLang="zh-CN" sz="1200" b="1" dirty="0">
                <a:solidFill>
                  <a:prstClr val="black"/>
                </a:solidFill>
              </a:rPr>
              <a:t>A2</a:t>
            </a:r>
            <a:r>
              <a:rPr lang="zh-CN" altLang="en-US" sz="1200" b="1" dirty="0">
                <a:solidFill>
                  <a:prstClr val="black"/>
                </a:solidFill>
              </a:rPr>
              <a:t>约</a:t>
            </a:r>
            <a:r>
              <a:rPr lang="en-US" altLang="zh-CN" sz="1200" b="1" dirty="0">
                <a:solidFill>
                  <a:prstClr val="black"/>
                </a:solidFill>
              </a:rPr>
              <a:t>0.2 – 0.5m</a:t>
            </a:r>
            <a:r>
              <a:rPr lang="zh-CN" altLang="en-US" sz="1200" b="1" dirty="0">
                <a:solidFill>
                  <a:prstClr val="black"/>
                </a:solidFill>
              </a:rPr>
              <a:t>处。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b="1" dirty="0">
                <a:solidFill>
                  <a:prstClr val="black"/>
                </a:solidFill>
              </a:rPr>
              <a:t>所有功能点（</a:t>
            </a:r>
            <a:r>
              <a:rPr lang="en-US" altLang="zh-CN" sz="1200" b="1" dirty="0">
                <a:solidFill>
                  <a:prstClr val="black"/>
                </a:solidFill>
              </a:rPr>
              <a:t>A2</a:t>
            </a:r>
            <a:r>
              <a:rPr lang="zh-CN" altLang="en-US" sz="1200" b="1" dirty="0">
                <a:solidFill>
                  <a:prstClr val="black"/>
                </a:solidFill>
              </a:rPr>
              <a:t>，</a:t>
            </a:r>
            <a:r>
              <a:rPr lang="en-US" altLang="zh-CN" sz="1200" b="1" dirty="0" err="1">
                <a:solidFill>
                  <a:prstClr val="black"/>
                </a:solidFill>
              </a:rPr>
              <a:t>Vr</a:t>
            </a:r>
            <a:r>
              <a:rPr lang="zh-CN" altLang="en-US" sz="1200" b="1" dirty="0">
                <a:solidFill>
                  <a:prstClr val="black"/>
                </a:solidFill>
              </a:rPr>
              <a:t>，伺服调压阀）到管路弯头或三通的距离都要大于</a:t>
            </a:r>
            <a:r>
              <a:rPr lang="en-US" altLang="zh-CN" sz="1200" b="1" dirty="0">
                <a:solidFill>
                  <a:prstClr val="black"/>
                </a:solidFill>
              </a:rPr>
              <a:t>10</a:t>
            </a:r>
            <a:r>
              <a:rPr lang="zh-CN" altLang="en-US" sz="1200" b="1" dirty="0">
                <a:solidFill>
                  <a:prstClr val="black"/>
                </a:solidFill>
              </a:rPr>
              <a:t>倍管径。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9.4 </a:t>
            </a:r>
            <a:r>
              <a:rPr lang="en-US" altLang="zh-CN" sz="1600" dirty="0"/>
              <a:t>ISO </a:t>
            </a:r>
            <a:r>
              <a:rPr lang="zh-CN" altLang="en-US" sz="1600" dirty="0"/>
              <a:t>测试孔的安装（</a:t>
            </a:r>
            <a:r>
              <a:rPr lang="en-US" altLang="zh-CN" sz="1600" dirty="0" err="1"/>
              <a:t>Vr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Vp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Vm</a:t>
            </a:r>
            <a:r>
              <a:rPr lang="zh-CN" altLang="en-US" sz="1600" dirty="0"/>
              <a:t>，</a:t>
            </a:r>
            <a:r>
              <a:rPr lang="en-US" altLang="zh-CN" sz="1600" dirty="0"/>
              <a:t>A1</a:t>
            </a:r>
            <a:r>
              <a:rPr lang="zh-CN" altLang="en-US" sz="1600" dirty="0"/>
              <a:t>，</a:t>
            </a:r>
            <a:r>
              <a:rPr lang="en-US" altLang="zh-CN" sz="1600" dirty="0"/>
              <a:t>A2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599220F-BB29-4753-A987-5FEAAE871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571750"/>
            <a:ext cx="7024864" cy="254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83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——9. </a:t>
            </a:r>
            <a:r>
              <a:rPr lang="zh-CN" altLang="en-US" cap="small" dirty="0">
                <a:solidFill>
                  <a:schemeClr val="tx1"/>
                </a:solidFill>
              </a:rPr>
              <a:t>主真空管路安装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altLang="zh-CN" sz="1200" b="1" dirty="0">
                <a:solidFill>
                  <a:prstClr val="black"/>
                </a:solidFill>
              </a:rPr>
              <a:t>PE</a:t>
            </a:r>
            <a:r>
              <a:rPr lang="zh-CN" altLang="en-US" sz="1200" b="1" dirty="0">
                <a:solidFill>
                  <a:prstClr val="black"/>
                </a:solidFill>
              </a:rPr>
              <a:t>（真空泵排气压力测试点）位置位于真空泵排气口与单向止回阀之间。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zh-CN" altLang="en-US" sz="1200" b="1" dirty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/>
              <a:t>9.5  </a:t>
            </a:r>
            <a:r>
              <a:rPr lang="en-US" altLang="zh-CN" sz="1600" dirty="0"/>
              <a:t>ISO </a:t>
            </a:r>
            <a:r>
              <a:rPr lang="zh-CN" altLang="en-US" sz="1600" dirty="0"/>
              <a:t>测试孔的安装（</a:t>
            </a:r>
            <a:r>
              <a:rPr lang="en-US" altLang="zh-CN" sz="1600" dirty="0"/>
              <a:t>PE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5A991F-F7C6-47FB-9BD0-C7E34FE70AF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2838324"/>
            <a:ext cx="2786082" cy="182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4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1989</Words>
  <Application>Microsoft Office PowerPoint</Application>
  <PresentationFormat>全屏显示(16:9)</PresentationFormat>
  <Paragraphs>265</Paragraphs>
  <Slides>24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Office Theme</vt:lpstr>
      <vt:lpstr>PowerPoint 演示文稿</vt:lpstr>
      <vt:lpstr>阿菲金安装验收标准——9. 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阿菲金安装验收标准——9. 主真空管路安装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75</cp:revision>
  <dcterms:created xsi:type="dcterms:W3CDTF">2019-08-13T08:57:06Z</dcterms:created>
  <dcterms:modified xsi:type="dcterms:W3CDTF">2019-09-05T13:08:17Z</dcterms:modified>
</cp:coreProperties>
</file>